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Frame the unit, then collect first associations with the word Romantic (expect love-poetry misconceptions) to dismantle over coming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Map onto SCSA responding/creating dimensions; preview assessments so students see where each skill lands.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Signpost Part I. Context is evidence, not decoration.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anchors to memorise: 1798 Lyrical Ballads; 1819 Peterloo plus the odes. Ask why a poet born 1770 experiences 1789 differently from one born 1795 - generational reading is essay gold.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Emphasise interaction: industrial dislocation made nature writing political, not escapist. Quick check: link each card to one poem students will meet.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Caution against caricature: Romantic politics are Enlightenment inheritances even where aesthetics rebel. Practise complicating this split-screen - classic exam framing.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Checklist heuristic for unseen texts. Top-band answers also argue where a poem breaks the pattern - reward that move explicitly.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Drill attribution: negative capability = Keats; suspension of disbelief = Coleridge; pathetic fallacy = Ruskin (later). Misattribution recurs in student writing.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Age gaps matter: Wordsworth was 19 at the Bastille; Keats unborn.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Age gaps matter: Wordsworth was 19 at the Bastille; Keats unborn. First generation lived the Revolution; second inherited promise AND failure - visible in their darker, more ironic 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Correct the myth: not mad — a trained craftsman with a systematic private mythology. Day job was commercial engraving; Catherine printed and tinted beside him. Died singing, buried in a shared unmarked grave (Bunhill Fields). Core teaching move: read paired Songs as 'contraries' — Innocence is not ignorance, Experience not cynicism; both are needed vision-states.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France episode (Annette Vallon, daughter Caroline) explains the emotional architecture of Tintern Abbey and The Prelude. Dorothy's Grasmere Journal records the same daffodil walk — compare prose vs poem for intertextuality marks. Establishment turn (Tory, Laureate 1843) felt like betrayal to younger radicals — useful context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Handle laudanum dependency factually, without moralising; central to the Kubla Khan composition story ('a person from Porlock'). Lyrical Ballads division of labour: Wordsworth everyday-made-wonderful, Coleridge supernatural-made-credible (Biographia ch.XIV). Mariner rewards eco-reading; Frost pairs with Tintern Abbey on memory and inheritance.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'Byronism' was a cultural phenomenon — readers bought his portrait, dressed like him. Distinguish poet from persona: his signature mode is ironic self-awareness; Don Juan mocks exactly the brooding pose that made him famous. Westminster Abbey refused burial; national mourning across Europe anyway.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unit's political heart. Link Mask of Anarchy to the protest-song tradition. Biographical complexities (Harriet, Mary) invite honest discussion about separating text from author — idealists behaving badly is itself a critical question. Drowned sailing the Don Juan; heart kept by 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Class matters: Blackwood's 'Cockney School' sneer attacked his middling origins — he answered with the great odes. Medical training sharpened sensory precision. Nightingale arc: real → wine → Poesy → dark immersion → death-fantasy → 'forlorn' recalls → open question. Urn's closing couplet = perfect contested-reading debate.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Seminar activity: compare Dorothy’s Grasmere Journal daffodil entry with William’s finished poem — collaboration, appropriation or transformation?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ahead maps onto assessment criteria.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 the drill live with any anthology poem. Rule: form is never decoration - every claim must connect formal choice to meaning.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Kill feature-spotting early. Weekly hunt: one device family across set poems; require effect-first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Demonstrate all five steps thinking aloud (~10 min) under a visualiser; then students repeat solo, timed, on an unseen poem.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 guided: students annotate first, reveal callouts second. Thesis formula: THROUGH x reveals y WHILE 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matrix drives the seminar program: one row per week; encourage cross-generational comparisons within each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double as exam-practice prompts. Offer students the option to propose their own pairing with justification - ownership improves essays.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weak vs strong versions of the same sentence live. Strong example: by the time we read Look on my Works, we already inhabit a world where such Works are sand.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Rotate formats: think-pair-share, fishbowl debate, silent written positions first. Capture conclusions as class revision artefacts.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Reflective commentary requirements: explain form choices, techniques borrowed from studied texts, intended audience effect. Weight analysis of own choices heavily.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Flag Pandaemonium explicitly as fiction with historical liberties - media-literacy moment. Blake Archive shows illuminated printing as multimedia avant la lettre.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by returning to the opening question: what IS Romanticism? Take three student definitions aloud. Homework: bring one Romantic poem ready to pitch next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Project during annotation; printed handbook gives students their own copies.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Annotation sequence: 1) circle every repetition — what accumulates? 2) unpack 'charter'd' (hired/charted/chained) and 'mind-forg'd' (who forges?). 3) Track institutions stanza by stanza: Church → Palace → Marriage. 4) The final image inverts Genesis: the marriage HEARSE. Pair with Westminster Bridge for the ultimate same-city debate.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Notice the crucial verb change in the final stanza: 'Could frame' becomes 'Dare frame.' The poem's engine is unanswered interrogation — count the question marks (13+). Blacksmith/foundry imagery makes creation industrial. Pair with The Lamb: same creator? Both needed for Blake's doctrine of contraries.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Structure mirrors a catechism Q&amp;A — but the child ANSWERS confidently, unlike The Tyger's speaker. Note the chain of identification: Lamb — Christ — child — speaker, all sharing one name. Read aloud in two voices (questioner/answerer). Then ask: why does certainty here feel comforting while The Tyger's uncertainty feels sublime?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Curveball poem: the great NATURE poet praises a CITY — but only while it mimics landscape (smokeless, silent, asleep). Ask: is this urban praise or rural wish-fulfilment? The octave/sestet turn moves from sight to feeling ('Ne'er saw I, never felt'). Compare with Blake's London hour-by-hour: same streets, opposite visions.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'Getting and spending' is the unit's most quotable diagnosis of consumer capitalism — remarkably 2026-relevant. Note the musical metaphor: humanity 'out of tune.' The sestet's pagan fantasy (Proteus, Triton) argues myth once kept humans open to nature. Discuss: is preferring an outworn creed sincere, or rhetorical provocation?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Teaching gem: Dorothy's Grasmere Journal (15 April 1802) records the SAME walk — compare prose entry with finished poem (slide 23). Structure = experience (stanzas 1–3) → recollection (stanza 4), enacting the Preface's 'emotion recollected in tranquillity.' The 1815-added inward-eye couplet is the poem's whole philosophy.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Movement 1: imperial creation by decree. Movement 2: the chasm — nature's violent, erotic energy. Movement 3: reconciliation image (dome + caves of ice). Movement 4: the POET as Kubla's rival — building domes IN AIR. Key question: is the fragment form a flaw, or the point (vision interrupted = imagination's limits)? Tell the Porlock story, then problematise it as self-mythology.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Excerpt covers the frame (Wedding Guest detained), the voyage south into ice, and the fatal crossbow shot that closes Part I. Techniques to hunt: ballad increments ('he beat his breast'), internal rhyme arriving as the spell strengthens ('mist and snow... wondrous cold'), sensory contrast wedding-feast vs ice-waste. The 1817 marginal gloss adds a second interpretive layer — show students a facsimile page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Written about his cousin's wife in mourning dress — beauty observed, not romance pursued. The aesthetic logic is BALANCE: one shade more/less would ruin it (a harmony argument echoing Burkean ideas of delicate grace vs the sublime). Ethical pivot in stanza 3: physical tints 'tell of days in goodness spent' — beauty as moral evidence. Contrast sharply with the Byronic hero persona.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model-analysis poem (slide 28). Live annotations: bracket the frame (lines 1–9 vs inscription), mark the sculptor's irony ('well those passions read' — art captured cruelty accurately), highlight syntax collapse ('despair!' → 'Nothing beside remains'). Alliteration l—l—l in the last line erases like sand. Who speaks the final image: traveller, Shelley, or history itself?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Track the speaker's escalating requests: observe (I–III) → 'If I were...' identifications (IV) → 'Make me thy lyre' possession (V). Section III's Mediterranean palace-dream links decayed EMPIRE to natural cycle — proto-Ozymandias. Terza rima's interlocking rhymes enact wind's forward drive. Final couplet: private despair converted to public prophecy — Shelley's whole poetics in two 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Circular structure: the opening question IS answered by the end — the poem loops like the knight's entrapment. Stanzas 1–3 = sick autumn; 4–9 = flashback to meads/lush nature; 10–12 = return to cold hillside. Discussion: femme-fatale reading vs dream-vision reading vs TB-allegory reading (Keats nursing Tom, coughing blood). Which reading does the TEXT best support?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Arc of stanza 3 matters: 'happy happy' repetition tips into excess — the heart 'high-sorrowful and cloy'd' reveals eternity's COST. Stanza 4 invents a town the urn never shows — imagination completing the artefact. Closing couplet: quotation marks suggest the URN speaks; is the narrator endorsing or ironically ventriloquising? Assign as the class's contested-reading debate.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Map escape attempts onto the stanza arc: hemlock numbness → wine → 'viewless wings of Poesy' (imagination wins, briefly) → dark immersion (stanza V, senses only) → death fantasy (VI) → immortality meditation (VII, Ruth/magic casements) → 'Forlorn' recalls (VIII). Final question refuses resolution — negative capability enacted. Compare the bird with Shelley's Skylark: grounded nightingale vs soaring abstraction.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Facing-page comparison: both sonnets crave permanence (harvested books / steadfast star) and both resolve into human intimacy or dissolution. Shakespearean form; volta delayed to the final couplet. Essay prompt: Keats's sonnets dramatise the impossibility of wanting two futures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C1321"/>
            </a:gs>
            <a:gs pos="100000">
              <a:srgbClr val="252C4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011680" y="4023360"/>
            <a:ext cx="8138160" cy="2103120"/>
          </a:xfrm>
          <a:prstGeom prst="ellipse">
            <a:avLst/>
          </a:prstGeom>
          <a:solidFill>
            <a:srgbClr val="C9A86A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7508002" y="2873931"/>
            <a:ext cx="32004" cy="32004"/>
          </a:xfrm>
          <a:prstGeom prst="diamond">
            <a:avLst/>
          </a:prstGeom>
          <a:solidFill>
            <a:srgbClr val="F2EAD6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229408" y="2542947"/>
            <a:ext cx="41148" cy="41148"/>
          </a:xfrm>
          <a:prstGeom prst="diamond">
            <a:avLst/>
          </a:prstGeom>
          <a:solidFill>
            <a:srgbClr val="F2EAD6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59472" y="1586443"/>
            <a:ext cx="32004" cy="32004"/>
          </a:xfrm>
          <a:prstGeom prst="diamond">
            <a:avLst/>
          </a:prstGeom>
          <a:solidFill>
            <a:srgbClr val="F2EAD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8765468" y="1684131"/>
            <a:ext cx="41148" cy="41148"/>
          </a:xfrm>
          <a:prstGeom prst="diamond">
            <a:avLst/>
          </a:prstGeom>
          <a:solidFill>
            <a:srgbClr val="F2EAD6">
              <a:alpha val="8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2127784" y="3071353"/>
            <a:ext cx="41148" cy="41148"/>
          </a:xfrm>
          <a:prstGeom prst="diamond">
            <a:avLst/>
          </a:prstGeom>
          <a:solidFill>
            <a:srgbClr val="F2EAD6">
              <a:alpha val="6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745662" y="234929"/>
            <a:ext cx="32004" cy="32004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24160" y="820070"/>
            <a:ext cx="41148" cy="41148"/>
          </a:xfrm>
          <a:prstGeom prst="diamond">
            <a:avLst/>
          </a:prstGeom>
          <a:solidFill>
            <a:srgbClr val="F2EAD6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2583997" y="3352980"/>
            <a:ext cx="41148" cy="41148"/>
          </a:xfrm>
          <a:prstGeom prst="diamond">
            <a:avLst/>
          </a:prstGeom>
          <a:solidFill>
            <a:srgbClr val="C9A86A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8294661" y="3675522"/>
            <a:ext cx="73152" cy="73152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5092581" y="3565786"/>
            <a:ext cx="54864" cy="54864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9766691" y="2318873"/>
            <a:ext cx="54864" cy="54864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9779672" y="1943014"/>
            <a:ext cx="54864" cy="54864"/>
          </a:xfrm>
          <a:prstGeom prst="diamond">
            <a:avLst/>
          </a:prstGeom>
          <a:solidFill>
            <a:srgbClr val="F2EAD6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8457558" y="431874"/>
            <a:ext cx="32004" cy="32004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4969338" y="2186657"/>
            <a:ext cx="73152" cy="73152"/>
          </a:xfrm>
          <a:prstGeom prst="diamond">
            <a:avLst/>
          </a:prstGeom>
          <a:solidFill>
            <a:srgbClr val="F2EAD6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>
            <a:off x="10043470" y="1843436"/>
            <a:ext cx="41148" cy="41148"/>
          </a:xfrm>
          <a:prstGeom prst="diamond">
            <a:avLst/>
          </a:prstGeom>
          <a:solidFill>
            <a:srgbClr val="C9A86A">
              <a:alpha val="6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>
            <a:off x="2556502" y="2923676"/>
            <a:ext cx="73152" cy="73152"/>
          </a:xfrm>
          <a:prstGeom prst="diamond">
            <a:avLst/>
          </a:prstGeom>
          <a:solidFill>
            <a:srgbClr val="F2EA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>
            <a:off x="10641266" y="1123327"/>
            <a:ext cx="73152" cy="73152"/>
          </a:xfrm>
          <a:prstGeom prst="diamond">
            <a:avLst/>
          </a:prstGeom>
          <a:solidFill>
            <a:srgbClr val="F2EAD6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Diamond 19"/>
          <p:cNvSpPr/>
          <p:nvPr/>
        </p:nvSpPr>
        <p:spPr>
          <a:xfrm>
            <a:off x="9343830" y="1538440"/>
            <a:ext cx="54864" cy="54864"/>
          </a:xfrm>
          <a:prstGeom prst="diamond">
            <a:avLst/>
          </a:prstGeom>
          <a:solidFill>
            <a:srgbClr val="F2EAD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>
            <a:off x="11635682" y="972085"/>
            <a:ext cx="54864" cy="54864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>
            <a:off x="11006916" y="2172670"/>
            <a:ext cx="54864" cy="54864"/>
          </a:xfrm>
          <a:prstGeom prst="diamond">
            <a:avLst/>
          </a:prstGeom>
          <a:solidFill>
            <a:srgbClr val="F2EAD6">
              <a:alpha val="7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>
            <a:off x="2335348" y="507460"/>
            <a:ext cx="41148" cy="41148"/>
          </a:xfrm>
          <a:prstGeom prst="diamond">
            <a:avLst/>
          </a:prstGeom>
          <a:solidFill>
            <a:srgbClr val="F2EAD6">
              <a:alpha val="7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>
            <a:off x="11849188" y="804639"/>
            <a:ext cx="32004" cy="32004"/>
          </a:xfrm>
          <a:prstGeom prst="diamond">
            <a:avLst/>
          </a:prstGeom>
          <a:solidFill>
            <a:srgbClr val="C9A86A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>
            <a:off x="6470148" y="1676061"/>
            <a:ext cx="41148" cy="41148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>
            <a:off x="9869990" y="1853574"/>
            <a:ext cx="73152" cy="73152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>
            <a:off x="10912523" y="345289"/>
            <a:ext cx="73152" cy="73152"/>
          </a:xfrm>
          <a:prstGeom prst="diamond">
            <a:avLst/>
          </a:prstGeom>
          <a:solidFill>
            <a:srgbClr val="C9A86A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>
            <a:off x="1790634" y="2837832"/>
            <a:ext cx="41148" cy="41148"/>
          </a:xfrm>
          <a:prstGeom prst="diamond">
            <a:avLst/>
          </a:prstGeom>
          <a:solidFill>
            <a:srgbClr val="C9A86A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>
            <a:off x="5079990" y="830642"/>
            <a:ext cx="54864" cy="54864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>
            <a:off x="5159229" y="732150"/>
            <a:ext cx="41148" cy="41148"/>
          </a:xfrm>
          <a:prstGeom prst="diamond">
            <a:avLst/>
          </a:prstGeom>
          <a:solidFill>
            <a:srgbClr val="F2EAD6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>
            <a:off x="5943251" y="2830131"/>
            <a:ext cx="73152" cy="73152"/>
          </a:xfrm>
          <a:prstGeom prst="diamond">
            <a:avLst/>
          </a:prstGeom>
          <a:solidFill>
            <a:srgbClr val="F2EAD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>
            <a:off x="4963478" y="751065"/>
            <a:ext cx="73152" cy="73152"/>
          </a:xfrm>
          <a:prstGeom prst="diamond">
            <a:avLst/>
          </a:prstGeom>
          <a:solidFill>
            <a:srgbClr val="C9A86A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Diamond 32"/>
          <p:cNvSpPr/>
          <p:nvPr/>
        </p:nvSpPr>
        <p:spPr>
          <a:xfrm>
            <a:off x="11420546" y="2464457"/>
            <a:ext cx="73152" cy="73152"/>
          </a:xfrm>
          <a:prstGeom prst="diamond">
            <a:avLst/>
          </a:prstGeom>
          <a:solidFill>
            <a:srgbClr val="F2EAD6">
              <a:alpha val="8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Diamond 33"/>
          <p:cNvSpPr/>
          <p:nvPr/>
        </p:nvSpPr>
        <p:spPr>
          <a:xfrm>
            <a:off x="1309462" y="1199701"/>
            <a:ext cx="54864" cy="54864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>
            <a:off x="9273118" y="2705643"/>
            <a:ext cx="32004" cy="32004"/>
          </a:xfrm>
          <a:prstGeom prst="diamond">
            <a:avLst/>
          </a:prstGeom>
          <a:solidFill>
            <a:srgbClr val="F2EAD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Diamond 35"/>
          <p:cNvSpPr/>
          <p:nvPr/>
        </p:nvSpPr>
        <p:spPr>
          <a:xfrm>
            <a:off x="6769570" y="2611891"/>
            <a:ext cx="73152" cy="73152"/>
          </a:xfrm>
          <a:prstGeom prst="diamond">
            <a:avLst/>
          </a:prstGeom>
          <a:solidFill>
            <a:srgbClr val="F2EAD6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054846" y="459486"/>
            <a:ext cx="1824228" cy="1824228"/>
          </a:xfrm>
          <a:prstGeom prst="ellipse">
            <a:avLst/>
          </a:prstGeom>
          <a:solidFill>
            <a:srgbClr val="C9A86A">
              <a:alpha val="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371685" y="776325"/>
            <a:ext cx="1190548" cy="1190548"/>
          </a:xfrm>
          <a:prstGeom prst="ellipse">
            <a:avLst/>
          </a:prstGeom>
          <a:solidFill>
            <a:srgbClr val="F2EAD6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486900" y="891540"/>
            <a:ext cx="960120" cy="960120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Freeform 39"/>
          <p:cNvSpPr/>
          <p:nvPr/>
        </p:nvSpPr>
        <p:spPr>
          <a:xfrm>
            <a:off x="-182880" y="4476280"/>
            <a:ext cx="12374575" cy="2381720"/>
          </a:xfrm>
          <a:custGeom>
            <a:avLst/>
            <a:gdLst/>
            <a:ahLst/>
            <a:cxnLst/>
            <a:rect l="l" t="t" r="r" b="b"/>
            <a:pathLst>
              <a:path w="12374575" h="2381720">
                <a:moveTo>
                  <a:pt x="0" y="98281"/>
                </a:moveTo>
                <a:lnTo>
                  <a:pt x="681489" y="558322"/>
                </a:lnTo>
                <a:lnTo>
                  <a:pt x="1106826" y="76798"/>
                </a:lnTo>
                <a:lnTo>
                  <a:pt x="1678652" y="512629"/>
                </a:lnTo>
                <a:lnTo>
                  <a:pt x="2343986" y="12587"/>
                </a:lnTo>
                <a:lnTo>
                  <a:pt x="3019228" y="526325"/>
                </a:lnTo>
                <a:lnTo>
                  <a:pt x="3612273" y="79964"/>
                </a:lnTo>
                <a:lnTo>
                  <a:pt x="4097643" y="631787"/>
                </a:lnTo>
                <a:lnTo>
                  <a:pt x="4605632" y="99931"/>
                </a:lnTo>
                <a:lnTo>
                  <a:pt x="5244633" y="486729"/>
                </a:lnTo>
                <a:lnTo>
                  <a:pt x="5698869" y="99424"/>
                </a:lnTo>
                <a:lnTo>
                  <a:pt x="6375004" y="539982"/>
                </a:lnTo>
                <a:lnTo>
                  <a:pt x="6861678" y="72206"/>
                </a:lnTo>
                <a:lnTo>
                  <a:pt x="7377668" y="503398"/>
                </a:lnTo>
                <a:lnTo>
                  <a:pt x="7865498" y="75578"/>
                </a:lnTo>
                <a:lnTo>
                  <a:pt x="8403064" y="560568"/>
                </a:lnTo>
                <a:lnTo>
                  <a:pt x="8988734" y="73795"/>
                </a:lnTo>
                <a:lnTo>
                  <a:pt x="9631546" y="601240"/>
                </a:lnTo>
                <a:lnTo>
                  <a:pt x="10065604" y="27183"/>
                </a:lnTo>
                <a:lnTo>
                  <a:pt x="10678431" y="654368"/>
                </a:lnTo>
                <a:lnTo>
                  <a:pt x="11131593" y="112557"/>
                </a:lnTo>
                <a:lnTo>
                  <a:pt x="11720571" y="710199"/>
                </a:lnTo>
                <a:lnTo>
                  <a:pt x="12243139" y="0"/>
                </a:lnTo>
                <a:lnTo>
                  <a:pt x="12374575" y="2381720"/>
                </a:lnTo>
                <a:lnTo>
                  <a:pt x="182880" y="2381720"/>
                </a:lnTo>
                <a:close/>
              </a:path>
            </a:pathLst>
          </a:custGeom>
          <a:solidFill>
            <a:srgbClr val="1622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Freeform 40"/>
          <p:cNvSpPr/>
          <p:nvPr/>
        </p:nvSpPr>
        <p:spPr>
          <a:xfrm>
            <a:off x="-182880" y="5122993"/>
            <a:ext cx="12523066" cy="1735007"/>
          </a:xfrm>
          <a:custGeom>
            <a:avLst/>
            <a:gdLst/>
            <a:ahLst/>
            <a:cxnLst/>
            <a:rect l="l" t="t" r="r" b="b"/>
            <a:pathLst>
              <a:path w="12523066" h="1735007">
                <a:moveTo>
                  <a:pt x="0" y="41803"/>
                </a:moveTo>
                <a:lnTo>
                  <a:pt x="472232" y="371604"/>
                </a:lnTo>
                <a:lnTo>
                  <a:pt x="1064521" y="48692"/>
                </a:lnTo>
                <a:lnTo>
                  <a:pt x="1507802" y="390259"/>
                </a:lnTo>
                <a:lnTo>
                  <a:pt x="2068213" y="0"/>
                </a:lnTo>
                <a:lnTo>
                  <a:pt x="2521695" y="534283"/>
                </a:lnTo>
                <a:lnTo>
                  <a:pt x="2985493" y="25246"/>
                </a:lnTo>
                <a:lnTo>
                  <a:pt x="3606330" y="404193"/>
                </a:lnTo>
                <a:lnTo>
                  <a:pt x="4155215" y="149186"/>
                </a:lnTo>
                <a:lnTo>
                  <a:pt x="4594936" y="372052"/>
                </a:lnTo>
                <a:lnTo>
                  <a:pt x="5065112" y="7890"/>
                </a:lnTo>
                <a:lnTo>
                  <a:pt x="5586496" y="361332"/>
                </a:lnTo>
                <a:lnTo>
                  <a:pt x="6193041" y="93663"/>
                </a:lnTo>
                <a:lnTo>
                  <a:pt x="6734354" y="387566"/>
                </a:lnTo>
                <a:lnTo>
                  <a:pt x="7178134" y="22402"/>
                </a:lnTo>
                <a:lnTo>
                  <a:pt x="7815486" y="449373"/>
                </a:lnTo>
                <a:lnTo>
                  <a:pt x="8423266" y="63093"/>
                </a:lnTo>
                <a:lnTo>
                  <a:pt x="8941933" y="450333"/>
                </a:lnTo>
                <a:lnTo>
                  <a:pt x="9443241" y="83048"/>
                </a:lnTo>
                <a:lnTo>
                  <a:pt x="10032198" y="441610"/>
                </a:lnTo>
                <a:lnTo>
                  <a:pt x="10547176" y="149831"/>
                </a:lnTo>
                <a:lnTo>
                  <a:pt x="11009187" y="523897"/>
                </a:lnTo>
                <a:lnTo>
                  <a:pt x="11481773" y="68982"/>
                </a:lnTo>
                <a:lnTo>
                  <a:pt x="11919194" y="482584"/>
                </a:lnTo>
                <a:lnTo>
                  <a:pt x="12523066" y="132599"/>
                </a:lnTo>
                <a:lnTo>
                  <a:pt x="12374575" y="1735007"/>
                </a:lnTo>
                <a:lnTo>
                  <a:pt x="182880" y="1735007"/>
                </a:lnTo>
                <a:close/>
              </a:path>
            </a:pathLst>
          </a:custGeom>
          <a:solidFill>
            <a:srgbClr val="0F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635343" y="5965487"/>
            <a:ext cx="2007322" cy="25603"/>
          </a:xfrm>
          <a:prstGeom prst="roundRect">
            <a:avLst/>
          </a:prstGeom>
          <a:solidFill>
            <a:srgbClr val="C9A86A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149883" y="6132872"/>
            <a:ext cx="2034018" cy="25603"/>
          </a:xfrm>
          <a:prstGeom prst="roundRect">
            <a:avLst/>
          </a:prstGeom>
          <a:solidFill>
            <a:srgbClr val="C9A86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5476097" y="6328005"/>
            <a:ext cx="1468757" cy="25603"/>
          </a:xfrm>
          <a:prstGeom prst="roundRect">
            <a:avLst/>
          </a:prstGeom>
          <a:solidFill>
            <a:srgbClr val="C9A86A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339457" y="6496146"/>
            <a:ext cx="2692495" cy="25603"/>
          </a:xfrm>
          <a:prstGeom prst="roundRect">
            <a:avLst/>
          </a:prstGeom>
          <a:solidFill>
            <a:srgbClr val="C9A86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97280" y="1325880"/>
            <a:ext cx="9966960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sz="1400" b="1" i="0">
                <a:solidFill>
                  <a:srgbClr val="C98A6A"/>
                </a:solidFill>
                <a:latin typeface="Georgia"/>
              </a:rPr>
              <a:t>Y E A R   1 1   A T A R   L I T E R A T U R E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5800" b="1" i="0">
                <a:solidFill>
                  <a:srgbClr val="F3EEE2"/>
                </a:solidFill>
                <a:latin typeface="Georgia"/>
              </a:rPr>
              <a:t>ROMANTIC VISIONS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</a:pPr>
            <a:r>
              <a:rPr sz="2000" b="0" i="1">
                <a:solidFill>
                  <a:srgbClr val="C9A86A"/>
                </a:solidFill>
                <a:latin typeface="Georgia"/>
              </a:rPr>
              <a:t>An Introduction to the Poets of the Romantic Era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136184" y="421629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306616" y="421629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Diamond 48"/>
          <p:cNvSpPr/>
          <p:nvPr/>
        </p:nvSpPr>
        <p:spPr>
          <a:xfrm>
            <a:off x="6046012" y="4174236"/>
            <a:ext cx="100584" cy="100584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97280" y="4526280"/>
            <a:ext cx="9966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A6B1C0"/>
                </a:solidFill>
                <a:latin typeface="Georgia"/>
              </a:rPr>
              <a:t>c. 1785 – 1832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YOUR ROUTE THROUGH THE UNIT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Four Moves, One Journey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Chevron 9"/>
          <p:cNvSpPr/>
          <p:nvPr/>
        </p:nvSpPr>
        <p:spPr>
          <a:xfrm>
            <a:off x="777240" y="2057400"/>
            <a:ext cx="2880360" cy="1371600"/>
          </a:xfrm>
          <a:prstGeom prst="chevron">
            <a:avLst/>
          </a:prstGeom>
          <a:solidFill>
            <a:srgbClr val="51434D"/>
          </a:solidFill>
          <a:ln w="15240">
            <a:solidFill>
              <a:srgbClr val="C46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F3EEE2"/>
                </a:solidFill>
                <a:latin typeface="Georgia"/>
              </a:rPr>
              <a:t>CONTEXT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E9E2D0"/>
                </a:solidFill>
                <a:latin typeface="Georgia"/>
              </a:rPr>
              <a:t>the world that made the poets</a:t>
            </a:r>
          </a:p>
        </p:txBody>
      </p:sp>
      <p:sp>
        <p:nvSpPr>
          <p:cNvPr id="11" name="Chevron 10"/>
          <p:cNvSpPr/>
          <p:nvPr/>
        </p:nvSpPr>
        <p:spPr>
          <a:xfrm>
            <a:off x="3447288" y="2057400"/>
            <a:ext cx="2880360" cy="1371600"/>
          </a:xfrm>
          <a:prstGeom prst="chevron">
            <a:avLst/>
          </a:prstGeom>
          <a:solidFill>
            <a:srgbClr val="425653"/>
          </a:solidFill>
          <a:ln w="1524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F3EEE2"/>
                </a:solidFill>
                <a:latin typeface="Georgia"/>
              </a:rPr>
              <a:t>POETS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E9E2D0"/>
                </a:solidFill>
                <a:latin typeface="Georgia"/>
              </a:rPr>
              <a:t>six sensibilities, one revolution</a:t>
            </a:r>
          </a:p>
        </p:txBody>
      </p:sp>
      <p:sp>
        <p:nvSpPr>
          <p:cNvPr id="12" name="Chevron 11"/>
          <p:cNvSpPr/>
          <p:nvPr/>
        </p:nvSpPr>
        <p:spPr>
          <a:xfrm>
            <a:off x="6117336" y="2057400"/>
            <a:ext cx="2880360" cy="1371600"/>
          </a:xfrm>
          <a:prstGeom prst="chevron">
            <a:avLst/>
          </a:prstGeom>
          <a:solidFill>
            <a:srgbClr val="394F69"/>
          </a:solidFill>
          <a:ln w="15240">
            <a:solidFill>
              <a:srgbClr val="6F95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F3EEE2"/>
                </a:solidFill>
                <a:latin typeface="Georgia"/>
              </a:rPr>
              <a:t>CRAFT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E9E2D0"/>
                </a:solidFill>
                <a:latin typeface="Georgia"/>
              </a:rPr>
              <a:t>close reading, thesis, technique</a:t>
            </a:r>
          </a:p>
        </p:txBody>
      </p:sp>
      <p:sp>
        <p:nvSpPr>
          <p:cNvPr id="13" name="Chevron 12"/>
          <p:cNvSpPr/>
          <p:nvPr/>
        </p:nvSpPr>
        <p:spPr>
          <a:xfrm>
            <a:off x="8787384" y="2057400"/>
            <a:ext cx="2880360" cy="1371600"/>
          </a:xfrm>
          <a:prstGeom prst="chevron">
            <a:avLst/>
          </a:prstGeom>
          <a:solidFill>
            <a:srgbClr val="414E64"/>
          </a:solidFill>
          <a:ln w="15240">
            <a:solidFill>
              <a:srgbClr val="8B93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F3EEE2"/>
                </a:solidFill>
                <a:latin typeface="Georgia"/>
              </a:rPr>
              <a:t>CREATE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E9E2D0"/>
                </a:solidFill>
                <a:latin typeface="Georgia"/>
              </a:rPr>
              <a:t>essays, orals, transformations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977639"/>
            <a:ext cx="1060704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1300" b="1" i="0">
                <a:solidFill>
                  <a:srgbClr val="9E4A5A"/>
                </a:solidFill>
                <a:latin typeface="Georgia"/>
              </a:rPr>
              <a:t>BY THE END YOU CAN…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188" b="1" i="0">
                <a:solidFill>
                  <a:srgbClr val="C9A86A"/>
                </a:solidFill>
                <a:latin typeface="Georgia"/>
              </a:rPr>
              <a:t>◆  </a:t>
            </a:r>
            <a:r>
              <a:rPr sz="1650" b="0" i="0">
                <a:solidFill>
                  <a:srgbClr val="F3EEE2"/>
                </a:solidFill>
                <a:latin typeface="Georgia"/>
              </a:rPr>
              <a:t>place any poem in its moment — and use it as evidence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188" b="1" i="0">
                <a:solidFill>
                  <a:srgbClr val="C9A86A"/>
                </a:solidFill>
                <a:latin typeface="Georgia"/>
              </a:rPr>
              <a:t>◆  </a:t>
            </a:r>
            <a:r>
              <a:rPr sz="1650" b="0" i="0">
                <a:solidFill>
                  <a:srgbClr val="F3EEE2"/>
                </a:solidFill>
                <a:latin typeface="Georgia"/>
              </a:rPr>
              <a:t>read an unseen poem closely and confidently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188" b="1" i="0">
                <a:solidFill>
                  <a:srgbClr val="C9A86A"/>
                </a:solidFill>
                <a:latin typeface="Georgia"/>
              </a:rPr>
              <a:t>◆  </a:t>
            </a:r>
            <a:r>
              <a:rPr sz="1650" b="0" i="0">
                <a:solidFill>
                  <a:srgbClr val="F3EEE2"/>
                </a:solidFill>
                <a:latin typeface="Georgia"/>
              </a:rPr>
              <a:t>name form and technique — then argue their EFFECT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188" b="1" i="0">
                <a:solidFill>
                  <a:srgbClr val="C9A86A"/>
                </a:solidFill>
                <a:latin typeface="Georgia"/>
              </a:rPr>
              <a:t>◆  </a:t>
            </a:r>
            <a:r>
              <a:rPr sz="1650" b="0" i="0">
                <a:solidFill>
                  <a:srgbClr val="F3EEE2"/>
                </a:solidFill>
                <a:latin typeface="Georgia"/>
              </a:rPr>
              <a:t>weigh rival readings instead of hunting one 'right' one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Literature is not trivia — it is argument about meaning, built on evidence.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C1321"/>
            </a:gs>
            <a:gs pos="100000">
              <a:srgbClr val="252C4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011680" y="4160520"/>
            <a:ext cx="8138160" cy="2103120"/>
          </a:xfrm>
          <a:prstGeom prst="ellipse">
            <a:avLst/>
          </a:prstGeom>
          <a:solidFill>
            <a:srgbClr val="C9A86A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2189858" y="2783027"/>
            <a:ext cx="54864" cy="54864"/>
          </a:xfrm>
          <a:prstGeom prst="diamond">
            <a:avLst/>
          </a:prstGeom>
          <a:solidFill>
            <a:srgbClr val="C9A86A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767833" y="1986370"/>
            <a:ext cx="41148" cy="41148"/>
          </a:xfrm>
          <a:prstGeom prst="diamond">
            <a:avLst/>
          </a:prstGeom>
          <a:solidFill>
            <a:srgbClr val="F2EAD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9429955" y="280895"/>
            <a:ext cx="73152" cy="73152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8999311" y="3641190"/>
            <a:ext cx="32004" cy="32004"/>
          </a:xfrm>
          <a:prstGeom prst="diamond">
            <a:avLst/>
          </a:prstGeom>
          <a:solidFill>
            <a:srgbClr val="C9A86A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8852612" y="3469151"/>
            <a:ext cx="73152" cy="73152"/>
          </a:xfrm>
          <a:prstGeom prst="diamond">
            <a:avLst/>
          </a:prstGeom>
          <a:solidFill>
            <a:srgbClr val="C9A86A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6547009" y="2798390"/>
            <a:ext cx="54864" cy="54864"/>
          </a:xfrm>
          <a:prstGeom prst="diamond">
            <a:avLst/>
          </a:prstGeom>
          <a:solidFill>
            <a:srgbClr val="F2EAD6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9767959" y="691059"/>
            <a:ext cx="32004" cy="32004"/>
          </a:xfrm>
          <a:prstGeom prst="diamond">
            <a:avLst/>
          </a:prstGeom>
          <a:solidFill>
            <a:srgbClr val="F2EAD6">
              <a:alpha val="5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8733816" y="1714902"/>
            <a:ext cx="41148" cy="41148"/>
          </a:xfrm>
          <a:prstGeom prst="diamond">
            <a:avLst/>
          </a:prstGeom>
          <a:solidFill>
            <a:srgbClr val="F2EAD6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5731700" y="3265857"/>
            <a:ext cx="32004" cy="32004"/>
          </a:xfrm>
          <a:prstGeom prst="diamond">
            <a:avLst/>
          </a:prstGeom>
          <a:solidFill>
            <a:srgbClr val="F2EAD6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8099013" y="3202045"/>
            <a:ext cx="32004" cy="32004"/>
          </a:xfrm>
          <a:prstGeom prst="diamond">
            <a:avLst/>
          </a:prstGeom>
          <a:solidFill>
            <a:srgbClr val="F2EAD6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6765253" y="1665522"/>
            <a:ext cx="54864" cy="54864"/>
          </a:xfrm>
          <a:prstGeom prst="diamond">
            <a:avLst/>
          </a:prstGeom>
          <a:solidFill>
            <a:srgbClr val="C9A86A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5030975" y="1581128"/>
            <a:ext cx="73152" cy="73152"/>
          </a:xfrm>
          <a:prstGeom prst="diamond">
            <a:avLst/>
          </a:prstGeom>
          <a:solidFill>
            <a:srgbClr val="F2EAD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11827309" y="1660278"/>
            <a:ext cx="32004" cy="32004"/>
          </a:xfrm>
          <a:prstGeom prst="diamond">
            <a:avLst/>
          </a:prstGeom>
          <a:solidFill>
            <a:srgbClr val="F2EAD6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8613442" y="3905342"/>
            <a:ext cx="73152" cy="73152"/>
          </a:xfrm>
          <a:prstGeom prst="diamond">
            <a:avLst/>
          </a:prstGeom>
          <a:solidFill>
            <a:srgbClr val="F2EAD6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>
            <a:off x="6666407" y="2999335"/>
            <a:ext cx="41148" cy="41148"/>
          </a:xfrm>
          <a:prstGeom prst="diamond">
            <a:avLst/>
          </a:prstGeom>
          <a:solidFill>
            <a:srgbClr val="F2EAD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>
            <a:off x="6736736" y="2534371"/>
            <a:ext cx="41148" cy="41148"/>
          </a:xfrm>
          <a:prstGeom prst="diamond">
            <a:avLst/>
          </a:prstGeom>
          <a:solidFill>
            <a:srgbClr val="F2EAD6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>
            <a:off x="4318009" y="3661850"/>
            <a:ext cx="54864" cy="54864"/>
          </a:xfrm>
          <a:prstGeom prst="diamond">
            <a:avLst/>
          </a:prstGeom>
          <a:solidFill>
            <a:srgbClr val="F2EAD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Diamond 19"/>
          <p:cNvSpPr/>
          <p:nvPr/>
        </p:nvSpPr>
        <p:spPr>
          <a:xfrm>
            <a:off x="3834991" y="611053"/>
            <a:ext cx="32004" cy="32004"/>
          </a:xfrm>
          <a:prstGeom prst="diamond">
            <a:avLst/>
          </a:prstGeom>
          <a:solidFill>
            <a:srgbClr val="F2EAD6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>
            <a:off x="5252939" y="820705"/>
            <a:ext cx="32004" cy="32004"/>
          </a:xfrm>
          <a:prstGeom prst="diamond">
            <a:avLst/>
          </a:prstGeom>
          <a:solidFill>
            <a:srgbClr val="F2EAD6">
              <a:alpha val="7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>
            <a:off x="7915365" y="1123148"/>
            <a:ext cx="41148" cy="41148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>
            <a:off x="10530463" y="2046603"/>
            <a:ext cx="73152" cy="73152"/>
          </a:xfrm>
          <a:prstGeom prst="diamond">
            <a:avLst/>
          </a:prstGeom>
          <a:solidFill>
            <a:srgbClr val="F2EAD6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>
            <a:off x="10448882" y="829621"/>
            <a:ext cx="32004" cy="32004"/>
          </a:xfrm>
          <a:prstGeom prst="diamond">
            <a:avLst/>
          </a:prstGeom>
          <a:solidFill>
            <a:srgbClr val="C9A86A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>
            <a:off x="9261720" y="2017943"/>
            <a:ext cx="54864" cy="54864"/>
          </a:xfrm>
          <a:prstGeom prst="diamond">
            <a:avLst/>
          </a:prstGeom>
          <a:solidFill>
            <a:srgbClr val="C9A86A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>
            <a:off x="7920545" y="357332"/>
            <a:ext cx="41148" cy="41148"/>
          </a:xfrm>
          <a:prstGeom prst="diamond">
            <a:avLst/>
          </a:prstGeom>
          <a:solidFill>
            <a:srgbClr val="F2EAD6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>
            <a:off x="10382003" y="2618854"/>
            <a:ext cx="41148" cy="41148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>
            <a:off x="5836578" y="1162632"/>
            <a:ext cx="73152" cy="73152"/>
          </a:xfrm>
          <a:prstGeom prst="diamond">
            <a:avLst/>
          </a:prstGeom>
          <a:solidFill>
            <a:srgbClr val="C9A86A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>
            <a:off x="10719396" y="1582995"/>
            <a:ext cx="41148" cy="41148"/>
          </a:xfrm>
          <a:prstGeom prst="diamond">
            <a:avLst/>
          </a:prstGeom>
          <a:solidFill>
            <a:srgbClr val="F2EAD6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>
            <a:off x="9248327" y="2022704"/>
            <a:ext cx="73152" cy="73152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>
            <a:off x="7107483" y="744512"/>
            <a:ext cx="32004" cy="32004"/>
          </a:xfrm>
          <a:prstGeom prst="diamond">
            <a:avLst/>
          </a:prstGeom>
          <a:solidFill>
            <a:srgbClr val="F2EAD6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>
            <a:off x="11352710" y="315630"/>
            <a:ext cx="54864" cy="54864"/>
          </a:xfrm>
          <a:prstGeom prst="diamond">
            <a:avLst/>
          </a:prstGeom>
          <a:solidFill>
            <a:srgbClr val="F2EAD6">
              <a:alpha val="6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38428" y="681228"/>
            <a:ext cx="1563624" cy="1563624"/>
          </a:xfrm>
          <a:prstGeom prst="ellipse">
            <a:avLst/>
          </a:prstGeom>
          <a:solidFill>
            <a:srgbClr val="C9A86A">
              <a:alpha val="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410004" y="952804"/>
            <a:ext cx="1020470" cy="1020470"/>
          </a:xfrm>
          <a:prstGeom prst="ellipse">
            <a:avLst/>
          </a:prstGeom>
          <a:solidFill>
            <a:srgbClr val="F2EAD6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508760" y="1051560"/>
            <a:ext cx="822960" cy="822960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-182880" y="4589229"/>
            <a:ext cx="12374575" cy="2268771"/>
          </a:xfrm>
          <a:custGeom>
            <a:avLst/>
            <a:gdLst/>
            <a:ahLst/>
            <a:cxnLst/>
            <a:rect l="l" t="t" r="r" b="b"/>
            <a:pathLst>
              <a:path w="12374575" h="2268771">
                <a:moveTo>
                  <a:pt x="0" y="149628"/>
                </a:moveTo>
                <a:lnTo>
                  <a:pt x="468964" y="811428"/>
                </a:lnTo>
                <a:lnTo>
                  <a:pt x="951612" y="11763"/>
                </a:lnTo>
                <a:lnTo>
                  <a:pt x="1579928" y="718387"/>
                </a:lnTo>
                <a:lnTo>
                  <a:pt x="2077383" y="149838"/>
                </a:lnTo>
                <a:lnTo>
                  <a:pt x="2602188" y="665813"/>
                </a:lnTo>
                <a:lnTo>
                  <a:pt x="3241055" y="143973"/>
                </a:lnTo>
                <a:lnTo>
                  <a:pt x="3887049" y="786340"/>
                </a:lnTo>
                <a:lnTo>
                  <a:pt x="4496074" y="43050"/>
                </a:lnTo>
                <a:lnTo>
                  <a:pt x="4980556" y="550345"/>
                </a:lnTo>
                <a:lnTo>
                  <a:pt x="5698226" y="119301"/>
                </a:lnTo>
                <a:lnTo>
                  <a:pt x="6423132" y="635469"/>
                </a:lnTo>
                <a:lnTo>
                  <a:pt x="7039257" y="34447"/>
                </a:lnTo>
                <a:lnTo>
                  <a:pt x="7762768" y="708273"/>
                </a:lnTo>
                <a:lnTo>
                  <a:pt x="8485629" y="99043"/>
                </a:lnTo>
                <a:lnTo>
                  <a:pt x="8955171" y="570014"/>
                </a:lnTo>
                <a:lnTo>
                  <a:pt x="9438061" y="0"/>
                </a:lnTo>
                <a:lnTo>
                  <a:pt x="10029083" y="797306"/>
                </a:lnTo>
                <a:lnTo>
                  <a:pt x="10612142" y="77060"/>
                </a:lnTo>
                <a:lnTo>
                  <a:pt x="11165007" y="649284"/>
                </a:lnTo>
                <a:lnTo>
                  <a:pt x="11686024" y="53435"/>
                </a:lnTo>
                <a:lnTo>
                  <a:pt x="12292879" y="681279"/>
                </a:lnTo>
                <a:lnTo>
                  <a:pt x="12374575" y="2268771"/>
                </a:lnTo>
                <a:lnTo>
                  <a:pt x="182880" y="2268771"/>
                </a:lnTo>
                <a:close/>
              </a:path>
            </a:pathLst>
          </a:custGeom>
          <a:solidFill>
            <a:srgbClr val="1622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-182880" y="5285037"/>
            <a:ext cx="12374575" cy="1572963"/>
          </a:xfrm>
          <a:custGeom>
            <a:avLst/>
            <a:gdLst/>
            <a:ahLst/>
            <a:cxnLst/>
            <a:rect l="l" t="t" r="r" b="b"/>
            <a:pathLst>
              <a:path w="12374575" h="1572963">
                <a:moveTo>
                  <a:pt x="0" y="115844"/>
                </a:moveTo>
                <a:lnTo>
                  <a:pt x="720981" y="307475"/>
                </a:lnTo>
                <a:lnTo>
                  <a:pt x="1330777" y="33364"/>
                </a:lnTo>
                <a:lnTo>
                  <a:pt x="1921260" y="454947"/>
                </a:lnTo>
                <a:lnTo>
                  <a:pt x="2485079" y="0"/>
                </a:lnTo>
                <a:lnTo>
                  <a:pt x="3052159" y="455413"/>
                </a:lnTo>
                <a:lnTo>
                  <a:pt x="3698742" y="32953"/>
                </a:lnTo>
                <a:lnTo>
                  <a:pt x="4283783" y="379722"/>
                </a:lnTo>
                <a:lnTo>
                  <a:pt x="4726925" y="92511"/>
                </a:lnTo>
                <a:lnTo>
                  <a:pt x="5335816" y="435821"/>
                </a:lnTo>
                <a:lnTo>
                  <a:pt x="6063697" y="23331"/>
                </a:lnTo>
                <a:lnTo>
                  <a:pt x="6725803" y="476956"/>
                </a:lnTo>
                <a:lnTo>
                  <a:pt x="7356959" y="15365"/>
                </a:lnTo>
                <a:lnTo>
                  <a:pt x="7808889" y="483042"/>
                </a:lnTo>
                <a:lnTo>
                  <a:pt x="8418243" y="37265"/>
                </a:lnTo>
                <a:lnTo>
                  <a:pt x="9043739" y="443934"/>
                </a:lnTo>
                <a:lnTo>
                  <a:pt x="9569779" y="97905"/>
                </a:lnTo>
                <a:lnTo>
                  <a:pt x="10055967" y="442297"/>
                </a:lnTo>
                <a:lnTo>
                  <a:pt x="10493303" y="8974"/>
                </a:lnTo>
                <a:lnTo>
                  <a:pt x="11097111" y="360378"/>
                </a:lnTo>
                <a:lnTo>
                  <a:pt x="11637569" y="11101"/>
                </a:lnTo>
                <a:lnTo>
                  <a:pt x="12157801" y="403617"/>
                </a:lnTo>
                <a:lnTo>
                  <a:pt x="12374575" y="1572963"/>
                </a:lnTo>
                <a:lnTo>
                  <a:pt x="182880" y="1572963"/>
                </a:lnTo>
                <a:close/>
              </a:path>
            </a:pathLst>
          </a:custGeom>
          <a:solidFill>
            <a:srgbClr val="0F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635343" y="6102647"/>
            <a:ext cx="2007322" cy="25603"/>
          </a:xfrm>
          <a:prstGeom prst="roundRect">
            <a:avLst/>
          </a:prstGeom>
          <a:solidFill>
            <a:srgbClr val="C9A86A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5149883" y="6270032"/>
            <a:ext cx="2034018" cy="25603"/>
          </a:xfrm>
          <a:prstGeom prst="roundRect">
            <a:avLst/>
          </a:prstGeom>
          <a:solidFill>
            <a:srgbClr val="C9A86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76097" y="6465165"/>
            <a:ext cx="1468757" cy="25603"/>
          </a:xfrm>
          <a:prstGeom prst="roundRect">
            <a:avLst/>
          </a:prstGeom>
          <a:solidFill>
            <a:srgbClr val="C9A86A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1339457" y="6633306"/>
            <a:ext cx="2692495" cy="25603"/>
          </a:xfrm>
          <a:prstGeom prst="roundRect">
            <a:avLst/>
          </a:prstGeom>
          <a:solidFill>
            <a:srgbClr val="C9A86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56131" y="2473452"/>
            <a:ext cx="1636776" cy="1636776"/>
          </a:xfrm>
          <a:prstGeom prst="ellipse">
            <a:avLst/>
          </a:prstGeom>
          <a:noFill/>
          <a:ln w="20320">
            <a:solidFill>
              <a:srgbClr val="C9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97279" y="2514600"/>
            <a:ext cx="1554480" cy="155448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97279" y="2496312"/>
            <a:ext cx="155448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A86A"/>
                </a:solidFill>
                <a:latin typeface="Georgia"/>
              </a:rPr>
              <a:t>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08960" y="2331720"/>
            <a:ext cx="85039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3700" b="1" i="0">
                <a:solidFill>
                  <a:srgbClr val="F3EEE2"/>
                </a:solidFill>
                <a:latin typeface="Georgia"/>
              </a:rPr>
              <a:t>THE AGE OF ROMANTICISM</a:t>
            </a:r>
          </a:p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 b="0" i="1">
                <a:solidFill>
                  <a:srgbClr val="A6B1C0"/>
                </a:solidFill>
                <a:latin typeface="Georgia"/>
              </a:rPr>
              <a:t>Three revolutions remade the world — the poets answered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55080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25512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Diamond 47"/>
          <p:cNvSpPr/>
          <p:nvPr/>
        </p:nvSpPr>
        <p:spPr>
          <a:xfrm>
            <a:off x="7264908" y="4265676"/>
            <a:ext cx="100584" cy="100584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45536" y="4553712"/>
            <a:ext cx="8503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C9A86A"/>
                </a:solidFill>
                <a:latin typeface="Georgia"/>
              </a:rPr>
              <a:t>Timeline     •     Revolutions     •     Ideas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 · 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A Decade That Changed Everything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memorise two anchors: 1798 and 1819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83787"/>
            <a:ext cx="10744200" cy="292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090422" y="3742182"/>
            <a:ext cx="105156" cy="105156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616" y="2624328"/>
            <a:ext cx="1572768" cy="9144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9A86A"/>
                </a:solidFill>
                <a:latin typeface="Georgia"/>
              </a:rPr>
              <a:t>1757–95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the Big Six are born</a:t>
            </a:r>
          </a:p>
        </p:txBody>
      </p:sp>
      <p:sp>
        <p:nvSpPr>
          <p:cNvPr id="14" name="Diamond 13"/>
          <p:cNvSpPr/>
          <p:nvPr/>
        </p:nvSpPr>
        <p:spPr>
          <a:xfrm>
            <a:off x="2754630" y="3742182"/>
            <a:ext cx="105156" cy="105156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020824" y="4087368"/>
            <a:ext cx="1572768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9A86A"/>
                </a:solidFill>
                <a:latin typeface="Georgia"/>
              </a:rPr>
              <a:t>1789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Revolution: 'very Heaven'</a:t>
            </a:r>
          </a:p>
        </p:txBody>
      </p:sp>
      <p:sp>
        <p:nvSpPr>
          <p:cNvPr id="16" name="Diamond 15"/>
          <p:cNvSpPr/>
          <p:nvPr/>
        </p:nvSpPr>
        <p:spPr>
          <a:xfrm>
            <a:off x="4418838" y="3742182"/>
            <a:ext cx="105156" cy="105156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85032" y="2624328"/>
            <a:ext cx="1572768" cy="9144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9A86A"/>
                </a:solidFill>
                <a:latin typeface="Georgia"/>
              </a:rPr>
              <a:t>1793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Terror → disillusion</a:t>
            </a:r>
          </a:p>
        </p:txBody>
      </p:sp>
      <p:sp>
        <p:nvSpPr>
          <p:cNvPr id="18" name="Diamond 17"/>
          <p:cNvSpPr/>
          <p:nvPr/>
        </p:nvSpPr>
        <p:spPr>
          <a:xfrm>
            <a:off x="6062472" y="3721608"/>
            <a:ext cx="146304" cy="146304"/>
          </a:xfrm>
          <a:prstGeom prst="diamond">
            <a:avLst/>
          </a:prstGeom>
          <a:solidFill>
            <a:srgbClr val="C46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34456" y="3593592"/>
            <a:ext cx="402336" cy="402336"/>
          </a:xfrm>
          <a:prstGeom prst="ellipse">
            <a:avLst/>
          </a:prstGeom>
          <a:solidFill>
            <a:srgbClr val="C46A5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49240" y="4087368"/>
            <a:ext cx="1572768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46A5A"/>
                </a:solidFill>
                <a:latin typeface="Georgia"/>
              </a:rPr>
              <a:t>1798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Lyrical Ballads</a:t>
            </a:r>
          </a:p>
        </p:txBody>
      </p:sp>
      <p:sp>
        <p:nvSpPr>
          <p:cNvPr id="21" name="Diamond 20"/>
          <p:cNvSpPr/>
          <p:nvPr/>
        </p:nvSpPr>
        <p:spPr>
          <a:xfrm>
            <a:off x="7747254" y="3742182"/>
            <a:ext cx="105156" cy="105156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13448" y="2624328"/>
            <a:ext cx="1572768" cy="9144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9A86A"/>
                </a:solidFill>
                <a:latin typeface="Georgia"/>
              </a:rPr>
              <a:t>1802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Wordsworth's Preface</a:t>
            </a:r>
          </a:p>
        </p:txBody>
      </p:sp>
      <p:sp>
        <p:nvSpPr>
          <p:cNvPr id="23" name="Diamond 22"/>
          <p:cNvSpPr/>
          <p:nvPr/>
        </p:nvSpPr>
        <p:spPr>
          <a:xfrm>
            <a:off x="9390888" y="3721608"/>
            <a:ext cx="146304" cy="146304"/>
          </a:xfrm>
          <a:prstGeom prst="diamond">
            <a:avLst/>
          </a:prstGeom>
          <a:solidFill>
            <a:srgbClr val="C46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262872" y="3593592"/>
            <a:ext cx="402336" cy="402336"/>
          </a:xfrm>
          <a:prstGeom prst="ellipse">
            <a:avLst/>
          </a:prstGeom>
          <a:solidFill>
            <a:srgbClr val="C46A5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77656" y="4087368"/>
            <a:ext cx="1572768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46A5A"/>
                </a:solidFill>
                <a:latin typeface="Georgia"/>
              </a:rPr>
              <a:t>1819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Peterloo · the great Odes</a:t>
            </a:r>
          </a:p>
        </p:txBody>
      </p:sp>
      <p:sp>
        <p:nvSpPr>
          <p:cNvPr id="26" name="Diamond 25"/>
          <p:cNvSpPr/>
          <p:nvPr/>
        </p:nvSpPr>
        <p:spPr>
          <a:xfrm>
            <a:off x="11075670" y="3742182"/>
            <a:ext cx="105156" cy="105156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341864" y="2624328"/>
            <a:ext cx="1572768" cy="9144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9A86A"/>
                </a:solidFill>
                <a:latin typeface="Georgia"/>
              </a:rPr>
              <a:t>1821–24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Keats, Shelley, Byron die young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84248" y="2313432"/>
            <a:ext cx="4974336" cy="2962656"/>
          </a:xfrm>
          <a:prstGeom prst="rect">
            <a:avLst/>
          </a:prstGeom>
          <a:solidFill>
            <a:srgbClr val="23325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First generation lived the Revolution; second inherited its broken promise.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 · 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Three Revolutions Behind the Poems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920240"/>
            <a:ext cx="3520440" cy="356616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8100000">
            <a:off x="2208276" y="2335377"/>
            <a:ext cx="658368" cy="724204"/>
          </a:xfrm>
          <a:prstGeom prst="teardrop">
            <a:avLst/>
          </a:prstGeom>
          <a:solidFill>
            <a:srgbClr val="D076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432121" y="2664561"/>
            <a:ext cx="210677" cy="210677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337560"/>
            <a:ext cx="306324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1600" b="1" i="0">
                <a:solidFill>
                  <a:srgbClr val="C46A5A"/>
                </a:solidFill>
                <a:latin typeface="Georgia"/>
              </a:rPr>
              <a:t>POLITICAL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0" i="0">
                <a:solidFill>
                  <a:srgbClr val="F3EEE2"/>
                </a:solidFill>
                <a:latin typeface="Georgia"/>
              </a:rPr>
              <a:t>Liberty → Terror → Peterloo.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Hope betrayed becomes poetry's fuel.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53127" y="1920240"/>
            <a:ext cx="3520440" cy="356616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5818327" y="2355128"/>
            <a:ext cx="790041" cy="684702"/>
          </a:xfrm>
          <a:prstGeom prst="hexagon">
            <a:avLst/>
          </a:prstGeom>
          <a:solidFill>
            <a:srgbClr val="7E9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101425" y="2585557"/>
            <a:ext cx="223845" cy="223845"/>
          </a:xfrm>
          <a:prstGeom prst="ellipse">
            <a:avLst/>
          </a:prstGeom>
          <a:solidFill>
            <a:srgbClr val="141D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81727" y="3337560"/>
            <a:ext cx="306324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1600" b="1" i="0">
                <a:solidFill>
                  <a:srgbClr val="6F95BE"/>
                </a:solidFill>
                <a:latin typeface="Georgia"/>
              </a:rPr>
              <a:t>INDUSTRIAL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0" i="0">
                <a:solidFill>
                  <a:srgbClr val="F3EEE2"/>
                </a:solidFill>
                <a:latin typeface="Georgia"/>
              </a:rPr>
              <a:t>Mills, smoke, child labour, enclosure.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Nature turns refuge; city turns evidence.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9015" y="1920240"/>
            <a:ext cx="3520440" cy="356616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Manual Operation 18"/>
          <p:cNvSpPr/>
          <p:nvPr/>
        </p:nvSpPr>
        <p:spPr>
          <a:xfrm>
            <a:off x="9481047" y="2460467"/>
            <a:ext cx="395020" cy="474024"/>
          </a:xfrm>
          <a:prstGeom prst="flowChartManualOperation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Manual Operation 19"/>
          <p:cNvSpPr/>
          <p:nvPr/>
        </p:nvSpPr>
        <p:spPr>
          <a:xfrm rot="10800000">
            <a:off x="9907524" y="2460467"/>
            <a:ext cx="395020" cy="474024"/>
          </a:xfrm>
          <a:prstGeom prst="flowChartManualOperation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57615" y="3337560"/>
            <a:ext cx="306324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1600" b="1" i="0">
                <a:solidFill>
                  <a:srgbClr val="8FAE6E"/>
                </a:solidFill>
                <a:latin typeface="Georgia"/>
              </a:rPr>
              <a:t>INTELLECTUAL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0" i="0">
                <a:solidFill>
                  <a:srgbClr val="F3EEE2"/>
                </a:solidFill>
                <a:latin typeface="Georgia"/>
              </a:rPr>
              <a:t>Reason challenged by imagination.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Burke's Sublime rewrites beauty itself.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Romantic nature poetry is political — escape was never the point.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 · IDEAS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Two Worldviews Face Off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874519"/>
            <a:ext cx="4892040" cy="3794760"/>
          </a:xfrm>
          <a:prstGeom prst="roundRect">
            <a:avLst>
              <a:gd name="adj" fmla="val 4500"/>
            </a:avLst>
          </a:prstGeom>
          <a:solidFill>
            <a:srgbClr val="283545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519672" y="1874519"/>
            <a:ext cx="4892040" cy="3794760"/>
          </a:xfrm>
          <a:prstGeom prst="roundRect">
            <a:avLst>
              <a:gd name="adj" fmla="val 4500"/>
            </a:avLst>
          </a:prstGeom>
          <a:solidFill>
            <a:srgbClr val="2D2D3E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057400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9FB2CC"/>
                </a:solidFill>
                <a:latin typeface="Georgia"/>
              </a:rPr>
              <a:t>ENLIGHTENMENT  c.1650–1790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2057400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C9A86A"/>
                </a:solidFill>
                <a:latin typeface="Georgia"/>
              </a:rPr>
              <a:t>ROMANTICISM  c.1785–1832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2743200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Reason &amp; measure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2552" y="2743200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F3EEE2"/>
                </a:solidFill>
                <a:latin typeface="Georgia"/>
              </a:rPr>
              <a:t>Imagination &amp; feeling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456432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Universal 'rational man'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2552" y="3456432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F3EEE2"/>
                </a:solidFill>
                <a:latin typeface="Georgia"/>
              </a:rPr>
              <a:t>The unique individual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169664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Nature: a machine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2552" y="4169664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F3EEE2"/>
                </a:solidFill>
                <a:latin typeface="Georgia"/>
              </a:rPr>
              <a:t>Nature: alive, sacred, sublime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882896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Art follows classical rules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2552" y="4882896"/>
            <a:ext cx="45262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F3EEE2"/>
                </a:solidFill>
                <a:latin typeface="Georgia"/>
              </a:rPr>
              <a:t>Organic form; inspired speech</a:t>
            </a:r>
          </a:p>
        </p:txBody>
      </p:sp>
      <p:sp>
        <p:nvSpPr>
          <p:cNvPr id="22" name="Oval 21"/>
          <p:cNvSpPr/>
          <p:nvPr/>
        </p:nvSpPr>
        <p:spPr>
          <a:xfrm>
            <a:off x="5575096" y="3246120"/>
            <a:ext cx="1042416" cy="1042416"/>
          </a:xfrm>
          <a:prstGeom prst="ellipse">
            <a:avLst/>
          </a:prstGeom>
          <a:noFill/>
          <a:ln w="20320">
            <a:solidFill>
              <a:srgbClr val="9E4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616244" y="3287268"/>
            <a:ext cx="960120" cy="96012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16244" y="3268980"/>
            <a:ext cx="9601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1">
                <a:solidFill>
                  <a:srgbClr val="9E4A5A"/>
                </a:solidFill>
                <a:latin typeface="Georgia"/>
              </a:rPr>
              <a:t>vs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A spectrum, not a wall — strong essays complicate the binary.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 · TOOLKIT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The Romantic DNA — Eight Tests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most Romantic poems tick several — argue where yours breaks pattern too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1965960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373440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96695" y="2240279"/>
            <a:ext cx="310896" cy="41148"/>
          </a:xfrm>
          <a:prstGeom prst="rect">
            <a:avLst/>
          </a:prstGeom>
          <a:solidFill>
            <a:srgbClr val="C46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6695" y="2386584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IMAGINATION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truth beyond reason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38728" y="1965960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2F3F4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758184" y="2240279"/>
            <a:ext cx="310896" cy="41148"/>
          </a:xfrm>
          <a:prstGeom prst="rect">
            <a:avLst/>
          </a:prstGeom>
          <a:solidFill>
            <a:srgbClr val="8FA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58184" y="2386584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EMOTION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sincerity over polish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0216" y="1965960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2A3B50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19672" y="2240279"/>
            <a:ext cx="310896" cy="41148"/>
          </a:xfrm>
          <a:prstGeom prst="rect">
            <a:avLst/>
          </a:prstGeom>
          <a:solidFill>
            <a:srgbClr val="6F95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9672" y="2386584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NATURE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a living presence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61704" y="1965960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2E3A4D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281160" y="2240279"/>
            <a:ext cx="310896" cy="41148"/>
          </a:xfrm>
          <a:prstGeom prst="rect">
            <a:avLst/>
          </a:prstGeom>
          <a:solidFill>
            <a:srgbClr val="8B93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81160" y="2386584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THE SUBLIME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awe that overwhelms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3849624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263C4B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96695" y="4123944"/>
            <a:ext cx="310896" cy="41148"/>
          </a:xfrm>
          <a:prstGeom prst="rect">
            <a:avLst/>
          </a:prstGeom>
          <a:solidFill>
            <a:srgbClr val="57A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6695" y="4270248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CHILDHOOD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vision before experience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38728" y="3849624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383943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758184" y="4123944"/>
            <a:ext cx="310896" cy="41148"/>
          </a:xfrm>
          <a:prstGeom prst="rect">
            <a:avLst/>
          </a:prstGeom>
          <a:solidFill>
            <a:srgbClr val="C98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58184" y="4270248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EXILE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the noble outsider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0216" y="3849624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373440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519672" y="4123944"/>
            <a:ext cx="310896" cy="41148"/>
          </a:xfrm>
          <a:prstGeom prst="rect">
            <a:avLst/>
          </a:prstGeom>
          <a:solidFill>
            <a:srgbClr val="C46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19672" y="4270248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REVOLUTION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liberty betrayed, deferred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061704" y="3849624"/>
            <a:ext cx="2578608" cy="1700784"/>
          </a:xfrm>
          <a:prstGeom prst="roundRect">
            <a:avLst>
              <a:gd name="adj" fmla="val 9000"/>
            </a:avLst>
          </a:prstGeom>
          <a:solidFill>
            <a:srgbClr val="2F3F4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281160" y="4123944"/>
            <a:ext cx="310896" cy="41148"/>
          </a:xfrm>
          <a:prstGeom prst="rect">
            <a:avLst/>
          </a:prstGeom>
          <a:solidFill>
            <a:srgbClr val="8FA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81160" y="4270248"/>
            <a:ext cx="219456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3EEE2"/>
                </a:solidFill>
                <a:latin typeface="Georgia"/>
              </a:rPr>
              <a:t>SUPERNATURAL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dreams that unsettle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Use these to SPOT Romanticism — then argue how your poem diverges.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 · METALANGUAGE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Six Terms You Must Own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attribution errors cost credibility marks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77240" y="1920240"/>
          <a:ext cx="10607039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3428"/>
                <a:gridCol w="7893611"/>
              </a:tblGrid>
              <a:tr h="509451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C9A86A"/>
                          </a:solidFill>
                          <a:latin typeface="Georgia"/>
                        </a:rPr>
                        <a:t>TERM</a:t>
                      </a:r>
                    </a:p>
                  </a:txBody>
                  <a:tcPr anchor="ctr">
                    <a:solidFill>
                      <a:srgbClr val="2534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C9A86A"/>
                          </a:solidFill>
                          <a:latin typeface="Georgia"/>
                        </a:rPr>
                        <a:t>OWN IT</a:t>
                      </a:r>
                    </a:p>
                  </a:txBody>
                  <a:tcPr anchor="ctr">
                    <a:solidFill>
                      <a:srgbClr val="253449"/>
                    </a:solidFill>
                  </a:tcPr>
                </a:tc>
              </a:tr>
              <a:tr h="509451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 i="0">
                          <a:solidFill>
                            <a:srgbClr val="C9A86A"/>
                          </a:solidFill>
                          <a:latin typeface="Georgia"/>
                        </a:rPr>
                        <a:t>Sublime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0" i="0">
                          <a:solidFill>
                            <a:srgbClr val="F3EEE2"/>
                          </a:solidFill>
                          <a:latin typeface="Georgia"/>
                        </a:rPr>
                        <a:t>vastness fused with terror that overwhelms — Burke (1757)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</a:tr>
              <a:tr h="509451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 i="0">
                          <a:solidFill>
                            <a:srgbClr val="C9A86A"/>
                          </a:solidFill>
                          <a:latin typeface="Georgia"/>
                        </a:rPr>
                        <a:t>Negative capability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0" i="0">
                          <a:solidFill>
                            <a:srgbClr val="F3EEE2"/>
                          </a:solidFill>
                          <a:latin typeface="Georgia"/>
                        </a:rPr>
                        <a:t>resting in uncertainties without reaching for closure — Keats (1817)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</a:tr>
              <a:tr h="509451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 i="0">
                          <a:solidFill>
                            <a:srgbClr val="C9A86A"/>
                          </a:solidFill>
                          <a:latin typeface="Georgia"/>
                        </a:rPr>
                        <a:t>Suspension of disbelief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0" i="0">
                          <a:solidFill>
                            <a:srgbClr val="F3EEE2"/>
                          </a:solidFill>
                          <a:latin typeface="Georgia"/>
                        </a:rPr>
                        <a:t>poetic faith granted to the supernatural — Coleridge (1817)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</a:tr>
              <a:tr h="509451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 i="0">
                          <a:solidFill>
                            <a:srgbClr val="C9A86A"/>
                          </a:solidFill>
                          <a:latin typeface="Georgia"/>
                        </a:rPr>
                        <a:t>Byronic hero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0" i="0">
                          <a:solidFill>
                            <a:srgbClr val="F3EEE2"/>
                          </a:solidFill>
                          <a:latin typeface="Georgia"/>
                        </a:rPr>
                        <a:t>brooding magnetic outsider marked by a guilty past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</a:tr>
              <a:tr h="509451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 i="0">
                          <a:solidFill>
                            <a:srgbClr val="C9A86A"/>
                          </a:solidFill>
                          <a:latin typeface="Georgia"/>
                        </a:rPr>
                        <a:t>Ekphrasis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0" i="0">
                          <a:solidFill>
                            <a:srgbClr val="F3EEE2"/>
                          </a:solidFill>
                          <a:latin typeface="Georgia"/>
                        </a:rPr>
                        <a:t>a poem describing a visual artwork — 'Grecian Urn'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</a:tr>
              <a:tr h="509454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 i="0">
                          <a:solidFill>
                            <a:srgbClr val="C9A86A"/>
                          </a:solidFill>
                          <a:latin typeface="Georgia"/>
                        </a:rPr>
                        <a:t>Apostrophe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0" i="0">
                          <a:solidFill>
                            <a:srgbClr val="F3EEE2"/>
                          </a:solidFill>
                          <a:latin typeface="Georgia"/>
                        </a:rPr>
                        <a:t>direct address to an absent thing — Wind, Skylark, Urn, Star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These are examinable tools — flashcard them this week.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C1321"/>
            </a:gs>
            <a:gs pos="100000">
              <a:srgbClr val="252C4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011680" y="4160520"/>
            <a:ext cx="8138160" cy="2103120"/>
          </a:xfrm>
          <a:prstGeom prst="ellipse">
            <a:avLst/>
          </a:prstGeom>
          <a:solidFill>
            <a:srgbClr val="C9A86A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897475" y="2569961"/>
            <a:ext cx="54864" cy="54864"/>
          </a:xfrm>
          <a:prstGeom prst="diamond">
            <a:avLst/>
          </a:prstGeom>
          <a:solidFill>
            <a:srgbClr val="F2EAD6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619200" y="3594282"/>
            <a:ext cx="41148" cy="41148"/>
          </a:xfrm>
          <a:prstGeom prst="diamond">
            <a:avLst/>
          </a:prstGeom>
          <a:solidFill>
            <a:srgbClr val="C9A86A">
              <a:alpha val="6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231151" y="1417348"/>
            <a:ext cx="73152" cy="73152"/>
          </a:xfrm>
          <a:prstGeom prst="diamond">
            <a:avLst/>
          </a:prstGeom>
          <a:solidFill>
            <a:srgbClr val="F2EAD6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8088838" y="490693"/>
            <a:ext cx="73152" cy="73152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712625" y="2980479"/>
            <a:ext cx="73152" cy="73152"/>
          </a:xfrm>
          <a:prstGeom prst="diamond">
            <a:avLst/>
          </a:prstGeom>
          <a:solidFill>
            <a:srgbClr val="C9A86A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050893" y="2286194"/>
            <a:ext cx="41148" cy="41148"/>
          </a:xfrm>
          <a:prstGeom prst="diamond">
            <a:avLst/>
          </a:prstGeom>
          <a:solidFill>
            <a:srgbClr val="C9A86A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3982458" y="3515865"/>
            <a:ext cx="41148" cy="41148"/>
          </a:xfrm>
          <a:prstGeom prst="diamond">
            <a:avLst/>
          </a:prstGeom>
          <a:solidFill>
            <a:srgbClr val="F2EAD6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522866" y="2648761"/>
            <a:ext cx="41148" cy="41148"/>
          </a:xfrm>
          <a:prstGeom prst="diamond">
            <a:avLst/>
          </a:prstGeom>
          <a:solidFill>
            <a:srgbClr val="F2EAD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348327" y="2171671"/>
            <a:ext cx="54864" cy="54864"/>
          </a:xfrm>
          <a:prstGeom prst="diamond">
            <a:avLst/>
          </a:prstGeom>
          <a:solidFill>
            <a:srgbClr val="F2EAD6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2427767" y="636279"/>
            <a:ext cx="32004" cy="32004"/>
          </a:xfrm>
          <a:prstGeom prst="diamond">
            <a:avLst/>
          </a:prstGeom>
          <a:solidFill>
            <a:srgbClr val="C9A86A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8953434" y="2301170"/>
            <a:ext cx="32004" cy="32004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663833" y="1400896"/>
            <a:ext cx="32004" cy="32004"/>
          </a:xfrm>
          <a:prstGeom prst="diamond">
            <a:avLst/>
          </a:prstGeom>
          <a:solidFill>
            <a:srgbClr val="F2EAD6">
              <a:alpha val="5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2630512" y="942742"/>
            <a:ext cx="73152" cy="73152"/>
          </a:xfrm>
          <a:prstGeom prst="diamond">
            <a:avLst/>
          </a:prstGeom>
          <a:solidFill>
            <a:srgbClr val="F2EAD6">
              <a:alpha val="5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9445051" y="2412186"/>
            <a:ext cx="73152" cy="73152"/>
          </a:xfrm>
          <a:prstGeom prst="diamond">
            <a:avLst/>
          </a:prstGeom>
          <a:solidFill>
            <a:srgbClr val="C9A86A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>
            <a:off x="5919417" y="264507"/>
            <a:ext cx="73152" cy="73152"/>
          </a:xfrm>
          <a:prstGeom prst="diamond">
            <a:avLst/>
          </a:prstGeom>
          <a:solidFill>
            <a:srgbClr val="F2EAD6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>
            <a:off x="4472874" y="2700991"/>
            <a:ext cx="41148" cy="41148"/>
          </a:xfrm>
          <a:prstGeom prst="diamond">
            <a:avLst/>
          </a:prstGeom>
          <a:solidFill>
            <a:srgbClr val="C9A86A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>
            <a:off x="7644958" y="2906202"/>
            <a:ext cx="41148" cy="41148"/>
          </a:xfrm>
          <a:prstGeom prst="diamond">
            <a:avLst/>
          </a:prstGeom>
          <a:solidFill>
            <a:srgbClr val="F2EAD6">
              <a:alpha val="5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Diamond 19"/>
          <p:cNvSpPr/>
          <p:nvPr/>
        </p:nvSpPr>
        <p:spPr>
          <a:xfrm>
            <a:off x="5887954" y="2786974"/>
            <a:ext cx="54864" cy="54864"/>
          </a:xfrm>
          <a:prstGeom prst="diamond">
            <a:avLst/>
          </a:prstGeom>
          <a:solidFill>
            <a:srgbClr val="F2EAD6">
              <a:alpha val="5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>
            <a:off x="11269580" y="1733584"/>
            <a:ext cx="73152" cy="73152"/>
          </a:xfrm>
          <a:prstGeom prst="diamond">
            <a:avLst/>
          </a:prstGeom>
          <a:solidFill>
            <a:srgbClr val="F2EAD6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>
            <a:off x="9071693" y="1664822"/>
            <a:ext cx="73152" cy="73152"/>
          </a:xfrm>
          <a:prstGeom prst="diamond">
            <a:avLst/>
          </a:prstGeom>
          <a:solidFill>
            <a:srgbClr val="C9A86A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>
            <a:off x="4047976" y="619542"/>
            <a:ext cx="41148" cy="41148"/>
          </a:xfrm>
          <a:prstGeom prst="diamond">
            <a:avLst/>
          </a:prstGeom>
          <a:solidFill>
            <a:srgbClr val="F2EAD6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>
            <a:off x="11333957" y="3589985"/>
            <a:ext cx="41148" cy="41148"/>
          </a:xfrm>
          <a:prstGeom prst="diamond">
            <a:avLst/>
          </a:prstGeom>
          <a:solidFill>
            <a:srgbClr val="F2EAD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>
            <a:off x="4380474" y="1813909"/>
            <a:ext cx="54864" cy="54864"/>
          </a:xfrm>
          <a:prstGeom prst="diamond">
            <a:avLst/>
          </a:prstGeom>
          <a:solidFill>
            <a:srgbClr val="C9A86A">
              <a:alpha val="6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>
            <a:off x="8989648" y="2401129"/>
            <a:ext cx="32004" cy="32004"/>
          </a:xfrm>
          <a:prstGeom prst="diamond">
            <a:avLst/>
          </a:prstGeom>
          <a:solidFill>
            <a:srgbClr val="F2EAD6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>
            <a:off x="10684195" y="276239"/>
            <a:ext cx="73152" cy="73152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>
            <a:off x="10120409" y="518147"/>
            <a:ext cx="32004" cy="32004"/>
          </a:xfrm>
          <a:prstGeom prst="diamond">
            <a:avLst/>
          </a:prstGeom>
          <a:solidFill>
            <a:srgbClr val="C9A86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>
            <a:off x="2585990" y="2483758"/>
            <a:ext cx="32004" cy="32004"/>
          </a:xfrm>
          <a:prstGeom prst="diamond">
            <a:avLst/>
          </a:prstGeom>
          <a:solidFill>
            <a:srgbClr val="F2EAD6">
              <a:alpha val="7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>
            <a:off x="6936196" y="3915536"/>
            <a:ext cx="54864" cy="54864"/>
          </a:xfrm>
          <a:prstGeom prst="diamond">
            <a:avLst/>
          </a:prstGeom>
          <a:solidFill>
            <a:srgbClr val="C9A86A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>
            <a:off x="2082322" y="314442"/>
            <a:ext cx="32004" cy="32004"/>
          </a:xfrm>
          <a:prstGeom prst="diamond">
            <a:avLst/>
          </a:prstGeom>
          <a:solidFill>
            <a:srgbClr val="C9A86A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>
            <a:off x="5581275" y="3118775"/>
            <a:ext cx="41148" cy="41148"/>
          </a:xfrm>
          <a:prstGeom prst="diamond">
            <a:avLst/>
          </a:prstGeom>
          <a:solidFill>
            <a:srgbClr val="F2EAD6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38428" y="681228"/>
            <a:ext cx="1563624" cy="1563624"/>
          </a:xfrm>
          <a:prstGeom prst="ellipse">
            <a:avLst/>
          </a:prstGeom>
          <a:solidFill>
            <a:srgbClr val="C9A86A">
              <a:alpha val="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410004" y="952804"/>
            <a:ext cx="1020470" cy="1020470"/>
          </a:xfrm>
          <a:prstGeom prst="ellipse">
            <a:avLst/>
          </a:prstGeom>
          <a:solidFill>
            <a:srgbClr val="F2EAD6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508760" y="1051560"/>
            <a:ext cx="822960" cy="822960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-182880" y="4627705"/>
            <a:ext cx="12374575" cy="2230295"/>
          </a:xfrm>
          <a:custGeom>
            <a:avLst/>
            <a:gdLst/>
            <a:ahLst/>
            <a:cxnLst/>
            <a:rect l="l" t="t" r="r" b="b"/>
            <a:pathLst>
              <a:path w="12374575" h="2230295">
                <a:moveTo>
                  <a:pt x="0" y="40497"/>
                </a:moveTo>
                <a:lnTo>
                  <a:pt x="607837" y="565362"/>
                </a:lnTo>
                <a:lnTo>
                  <a:pt x="1308108" y="13465"/>
                </a:lnTo>
                <a:lnTo>
                  <a:pt x="2029163" y="565606"/>
                </a:lnTo>
                <a:lnTo>
                  <a:pt x="2483835" y="37657"/>
                </a:lnTo>
                <a:lnTo>
                  <a:pt x="2957307" y="650647"/>
                </a:lnTo>
                <a:lnTo>
                  <a:pt x="3624585" y="77321"/>
                </a:lnTo>
                <a:lnTo>
                  <a:pt x="4076723" y="641821"/>
                </a:lnTo>
                <a:lnTo>
                  <a:pt x="4674026" y="91505"/>
                </a:lnTo>
                <a:lnTo>
                  <a:pt x="5348815" y="493279"/>
                </a:lnTo>
                <a:lnTo>
                  <a:pt x="5972537" y="1492"/>
                </a:lnTo>
                <a:lnTo>
                  <a:pt x="6495596" y="654161"/>
                </a:lnTo>
                <a:lnTo>
                  <a:pt x="7110140" y="47781"/>
                </a:lnTo>
                <a:lnTo>
                  <a:pt x="7657560" y="556143"/>
                </a:lnTo>
                <a:lnTo>
                  <a:pt x="8336940" y="49074"/>
                </a:lnTo>
                <a:lnTo>
                  <a:pt x="8995588" y="471066"/>
                </a:lnTo>
                <a:lnTo>
                  <a:pt x="9457275" y="0"/>
                </a:lnTo>
                <a:lnTo>
                  <a:pt x="10165348" y="496238"/>
                </a:lnTo>
                <a:lnTo>
                  <a:pt x="10832689" y="9724"/>
                </a:lnTo>
                <a:lnTo>
                  <a:pt x="11527726" y="714996"/>
                </a:lnTo>
                <a:lnTo>
                  <a:pt x="12258616" y="22579"/>
                </a:lnTo>
                <a:lnTo>
                  <a:pt x="12374575" y="2230295"/>
                </a:lnTo>
                <a:lnTo>
                  <a:pt x="182880" y="2230295"/>
                </a:lnTo>
                <a:close/>
              </a:path>
            </a:pathLst>
          </a:custGeom>
          <a:solidFill>
            <a:srgbClr val="1622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-182880" y="5252806"/>
            <a:ext cx="12431157" cy="1605194"/>
          </a:xfrm>
          <a:custGeom>
            <a:avLst/>
            <a:gdLst/>
            <a:ahLst/>
            <a:cxnLst/>
            <a:rect l="l" t="t" r="r" b="b"/>
            <a:pathLst>
              <a:path w="12431157" h="1605194">
                <a:moveTo>
                  <a:pt x="0" y="86160"/>
                </a:moveTo>
                <a:lnTo>
                  <a:pt x="659222" y="493017"/>
                </a:lnTo>
                <a:lnTo>
                  <a:pt x="1173567" y="154775"/>
                </a:lnTo>
                <a:lnTo>
                  <a:pt x="1775478" y="474874"/>
                </a:lnTo>
                <a:lnTo>
                  <a:pt x="2490408" y="40966"/>
                </a:lnTo>
                <a:lnTo>
                  <a:pt x="3029921" y="452069"/>
                </a:lnTo>
                <a:lnTo>
                  <a:pt x="3689089" y="55809"/>
                </a:lnTo>
                <a:lnTo>
                  <a:pt x="4412138" y="594604"/>
                </a:lnTo>
                <a:lnTo>
                  <a:pt x="4954121" y="0"/>
                </a:lnTo>
                <a:lnTo>
                  <a:pt x="5589816" y="507588"/>
                </a:lnTo>
                <a:lnTo>
                  <a:pt x="6116346" y="21698"/>
                </a:lnTo>
                <a:lnTo>
                  <a:pt x="6592723" y="604477"/>
                </a:lnTo>
                <a:lnTo>
                  <a:pt x="7043818" y="22318"/>
                </a:lnTo>
                <a:lnTo>
                  <a:pt x="7493023" y="412910"/>
                </a:lnTo>
                <a:lnTo>
                  <a:pt x="8174677" y="155909"/>
                </a:lnTo>
                <a:lnTo>
                  <a:pt x="8754299" y="474582"/>
                </a:lnTo>
                <a:lnTo>
                  <a:pt x="9262014" y="93742"/>
                </a:lnTo>
                <a:lnTo>
                  <a:pt x="9988509" y="516660"/>
                </a:lnTo>
                <a:lnTo>
                  <a:pt x="10690895" y="132475"/>
                </a:lnTo>
                <a:lnTo>
                  <a:pt x="11325221" y="400587"/>
                </a:lnTo>
                <a:lnTo>
                  <a:pt x="11868085" y="136273"/>
                </a:lnTo>
                <a:lnTo>
                  <a:pt x="12431157" y="404702"/>
                </a:lnTo>
                <a:lnTo>
                  <a:pt x="12374575" y="1605194"/>
                </a:lnTo>
                <a:lnTo>
                  <a:pt x="182880" y="1605194"/>
                </a:lnTo>
                <a:close/>
              </a:path>
            </a:pathLst>
          </a:custGeom>
          <a:solidFill>
            <a:srgbClr val="0F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635343" y="6102647"/>
            <a:ext cx="2007322" cy="25603"/>
          </a:xfrm>
          <a:prstGeom prst="roundRect">
            <a:avLst/>
          </a:prstGeom>
          <a:solidFill>
            <a:srgbClr val="C9A86A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5149883" y="6270032"/>
            <a:ext cx="2034018" cy="25603"/>
          </a:xfrm>
          <a:prstGeom prst="roundRect">
            <a:avLst/>
          </a:prstGeom>
          <a:solidFill>
            <a:srgbClr val="C9A86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76097" y="6465165"/>
            <a:ext cx="1468757" cy="25603"/>
          </a:xfrm>
          <a:prstGeom prst="roundRect">
            <a:avLst/>
          </a:prstGeom>
          <a:solidFill>
            <a:srgbClr val="C9A86A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1339457" y="6633306"/>
            <a:ext cx="2692495" cy="25603"/>
          </a:xfrm>
          <a:prstGeom prst="roundRect">
            <a:avLst/>
          </a:prstGeom>
          <a:solidFill>
            <a:srgbClr val="C9A86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56131" y="2473452"/>
            <a:ext cx="1636776" cy="1636776"/>
          </a:xfrm>
          <a:prstGeom prst="ellipse">
            <a:avLst/>
          </a:prstGeom>
          <a:noFill/>
          <a:ln w="20320">
            <a:solidFill>
              <a:srgbClr val="C9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97279" y="2514600"/>
            <a:ext cx="1554480" cy="155448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97279" y="2496312"/>
            <a:ext cx="155448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A86A"/>
                </a:solidFill>
                <a:latin typeface="Georgia"/>
              </a:rPr>
              <a:t>II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08960" y="2331720"/>
            <a:ext cx="85039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3700" b="1" i="0">
                <a:solidFill>
                  <a:srgbClr val="F3EEE2"/>
                </a:solidFill>
                <a:latin typeface="Georgia"/>
              </a:rPr>
              <a:t>SIX POETS, SIX SENSIBILITIES</a:t>
            </a:r>
          </a:p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 b="0" i="1">
                <a:solidFill>
                  <a:srgbClr val="A6B1C0"/>
                </a:solidFill>
                <a:latin typeface="Georgia"/>
              </a:rPr>
              <a:t>two generations shaped by one earthquake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55080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25512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Diamond 47"/>
          <p:cNvSpPr/>
          <p:nvPr/>
        </p:nvSpPr>
        <p:spPr>
          <a:xfrm>
            <a:off x="7264908" y="4265676"/>
            <a:ext cx="100584" cy="100584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45536" y="4553712"/>
            <a:ext cx="8503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C9A86A"/>
                </a:solidFill>
                <a:latin typeface="Georgia"/>
              </a:rPr>
              <a:t>Blake · Wordsworth · Coleridge     •     Byron · Shelley · Keats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 · THE POETS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Two Generations, One Earthquake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874519"/>
            <a:ext cx="5257800" cy="36576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1874519"/>
            <a:ext cx="5257800" cy="36576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2057400"/>
            <a:ext cx="4709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8FAE6E"/>
                </a:solidFill>
                <a:latin typeface="Georgia"/>
              </a:rPr>
              <a:t>FIRST — lived the Revolution</a:t>
            </a:r>
          </a:p>
        </p:txBody>
      </p:sp>
      <p:sp>
        <p:nvSpPr>
          <p:cNvPr id="13" name="Oval 12"/>
          <p:cNvSpPr/>
          <p:nvPr/>
        </p:nvSpPr>
        <p:spPr>
          <a:xfrm>
            <a:off x="1120140" y="2455164"/>
            <a:ext cx="1216152" cy="1216152"/>
          </a:xfrm>
          <a:prstGeom prst="ellipse">
            <a:avLst/>
          </a:prstGeom>
          <a:noFill/>
          <a:ln w="2032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61288" y="2496312"/>
            <a:ext cx="1133856" cy="113385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61288" y="2478024"/>
            <a:ext cx="113385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8FAE6E"/>
                </a:solidFill>
                <a:latin typeface="Georgia"/>
              </a:rPr>
              <a:t>WB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5256" y="3730752"/>
            <a:ext cx="1645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3EEE2"/>
                </a:solidFill>
                <a:latin typeface="Georgia"/>
              </a:rPr>
              <a:t>Blake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6B1C0"/>
                </a:solidFill>
                <a:latin typeface="Georgia"/>
              </a:rPr>
              <a:t>1757–1827</a:t>
            </a:r>
          </a:p>
        </p:txBody>
      </p:sp>
      <p:sp>
        <p:nvSpPr>
          <p:cNvPr id="17" name="Oval 16"/>
          <p:cNvSpPr/>
          <p:nvPr/>
        </p:nvSpPr>
        <p:spPr>
          <a:xfrm>
            <a:off x="2747772" y="2455164"/>
            <a:ext cx="1216152" cy="1216152"/>
          </a:xfrm>
          <a:prstGeom prst="ellipse">
            <a:avLst/>
          </a:prstGeom>
          <a:noFill/>
          <a:ln w="2032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788920" y="2496312"/>
            <a:ext cx="1133856" cy="113385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88920" y="2478024"/>
            <a:ext cx="113385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8FAE6E"/>
                </a:solidFill>
                <a:latin typeface="Georgia"/>
              </a:rPr>
              <a:t>WW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32887" y="3730752"/>
            <a:ext cx="1645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3EEE2"/>
                </a:solidFill>
                <a:latin typeface="Georgia"/>
              </a:rPr>
              <a:t>Wordsworth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6B1C0"/>
                </a:solidFill>
                <a:latin typeface="Georgia"/>
              </a:rPr>
              <a:t>1770–1850</a:t>
            </a:r>
          </a:p>
        </p:txBody>
      </p:sp>
      <p:sp>
        <p:nvSpPr>
          <p:cNvPr id="21" name="Oval 20"/>
          <p:cNvSpPr/>
          <p:nvPr/>
        </p:nvSpPr>
        <p:spPr>
          <a:xfrm>
            <a:off x="4375404" y="2455164"/>
            <a:ext cx="1216152" cy="1216152"/>
          </a:xfrm>
          <a:prstGeom prst="ellipse">
            <a:avLst/>
          </a:prstGeom>
          <a:noFill/>
          <a:ln w="2032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16552" y="2496312"/>
            <a:ext cx="1133856" cy="113385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16552" y="2478024"/>
            <a:ext cx="113385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8FAE6E"/>
                </a:solidFill>
                <a:latin typeface="Georgia"/>
              </a:rPr>
              <a:t>STC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60520" y="3730752"/>
            <a:ext cx="1645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3EEE2"/>
                </a:solidFill>
                <a:latin typeface="Georgia"/>
              </a:rPr>
              <a:t>Coleridge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6B1C0"/>
                </a:solidFill>
                <a:latin typeface="Georgia"/>
              </a:rPr>
              <a:t>1772–1834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" y="4617720"/>
            <a:ext cx="47091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E9E2D0"/>
                </a:solidFill>
                <a:latin typeface="Georgia"/>
              </a:rPr>
              <a:t>Visionaries who believed art could remake the world.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27648" y="1874519"/>
            <a:ext cx="5257800" cy="36576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327648" y="1874519"/>
            <a:ext cx="5257800" cy="36576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01968" y="2057400"/>
            <a:ext cx="4709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C98A6A"/>
                </a:solidFill>
                <a:latin typeface="Georgia"/>
              </a:rPr>
              <a:t>SECOND — inherited its failure</a:t>
            </a:r>
          </a:p>
        </p:txBody>
      </p:sp>
      <p:sp>
        <p:nvSpPr>
          <p:cNvPr id="29" name="Oval 28"/>
          <p:cNvSpPr/>
          <p:nvPr/>
        </p:nvSpPr>
        <p:spPr>
          <a:xfrm>
            <a:off x="6670548" y="2455164"/>
            <a:ext cx="1216152" cy="1216152"/>
          </a:xfrm>
          <a:prstGeom prst="ellipse">
            <a:avLst/>
          </a:prstGeom>
          <a:noFill/>
          <a:ln w="2032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711696" y="2496312"/>
            <a:ext cx="1133856" cy="113385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711696" y="2478024"/>
            <a:ext cx="113385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8A6A"/>
                </a:solidFill>
                <a:latin typeface="Georgia"/>
              </a:rPr>
              <a:t>B.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5664" y="3730752"/>
            <a:ext cx="1645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3EEE2"/>
                </a:solidFill>
                <a:latin typeface="Georgia"/>
              </a:rPr>
              <a:t>Byron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6B1C0"/>
                </a:solidFill>
                <a:latin typeface="Georgia"/>
              </a:rPr>
              <a:t>1788–1824</a:t>
            </a:r>
          </a:p>
        </p:txBody>
      </p:sp>
      <p:sp>
        <p:nvSpPr>
          <p:cNvPr id="33" name="Oval 32"/>
          <p:cNvSpPr/>
          <p:nvPr/>
        </p:nvSpPr>
        <p:spPr>
          <a:xfrm>
            <a:off x="8298179" y="2455164"/>
            <a:ext cx="1216152" cy="1216152"/>
          </a:xfrm>
          <a:prstGeom prst="ellipse">
            <a:avLst/>
          </a:prstGeom>
          <a:noFill/>
          <a:ln w="2032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39327" y="2496312"/>
            <a:ext cx="1133856" cy="113385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39327" y="2478024"/>
            <a:ext cx="113385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8A6A"/>
                </a:solidFill>
                <a:latin typeface="Georgia"/>
              </a:rPr>
              <a:t>PBS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83296" y="3730752"/>
            <a:ext cx="1645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3EEE2"/>
                </a:solidFill>
                <a:latin typeface="Georgia"/>
              </a:rPr>
              <a:t>Shelley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6B1C0"/>
                </a:solidFill>
                <a:latin typeface="Georgia"/>
              </a:rPr>
              <a:t>1792–1822</a:t>
            </a:r>
          </a:p>
        </p:txBody>
      </p:sp>
      <p:sp>
        <p:nvSpPr>
          <p:cNvPr id="37" name="Oval 36"/>
          <p:cNvSpPr/>
          <p:nvPr/>
        </p:nvSpPr>
        <p:spPr>
          <a:xfrm>
            <a:off x="9925811" y="2455164"/>
            <a:ext cx="1216152" cy="1216152"/>
          </a:xfrm>
          <a:prstGeom prst="ellipse">
            <a:avLst/>
          </a:prstGeom>
          <a:noFill/>
          <a:ln w="2032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966959" y="2496312"/>
            <a:ext cx="1133856" cy="113385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966959" y="2478024"/>
            <a:ext cx="113385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8A6A"/>
                </a:solidFill>
                <a:latin typeface="Georgia"/>
              </a:rPr>
              <a:t>K.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10928" y="3730752"/>
            <a:ext cx="1645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3EEE2"/>
                </a:solidFill>
                <a:latin typeface="Georgia"/>
              </a:rPr>
              <a:t>Keats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6B1C0"/>
                </a:solidFill>
                <a:latin typeface="Georgia"/>
              </a:rPr>
              <a:t>1795–1821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01968" y="4617720"/>
            <a:ext cx="47091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E9E2D0"/>
                </a:solidFill>
                <a:latin typeface="Georgia"/>
              </a:rPr>
              <a:t>Brilliant, ironic, doomed — all dead before 37.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'Big Six' is a canon label — we will interrogate it on slide 17.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62837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0726588" y="503302"/>
            <a:ext cx="54864" cy="54864"/>
          </a:xfrm>
          <a:prstGeom prst="diamond">
            <a:avLst/>
          </a:prstGeom>
          <a:solidFill>
            <a:srgbClr val="F2EAD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4351235" y="978532"/>
            <a:ext cx="32004" cy="32004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2071670" y="851269"/>
            <a:ext cx="73152" cy="73152"/>
          </a:xfrm>
          <a:prstGeom prst="diamond">
            <a:avLst/>
          </a:prstGeom>
          <a:solidFill>
            <a:srgbClr val="F2EAD6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3264799" y="423285"/>
            <a:ext cx="41148" cy="41148"/>
          </a:xfrm>
          <a:prstGeom prst="diamond">
            <a:avLst/>
          </a:prstGeom>
          <a:solidFill>
            <a:srgbClr val="F2EAD6">
              <a:alpha val="8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941448" y="1370802"/>
            <a:ext cx="54864" cy="54864"/>
          </a:xfrm>
          <a:prstGeom prst="diamond">
            <a:avLst/>
          </a:prstGeom>
          <a:solidFill>
            <a:srgbClr val="F2EAD6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6482189" y="758361"/>
            <a:ext cx="41148" cy="41148"/>
          </a:xfrm>
          <a:prstGeom prst="diamond">
            <a:avLst/>
          </a:prstGeom>
          <a:solidFill>
            <a:srgbClr val="F2EAD6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924445" y="1197313"/>
            <a:ext cx="32004" cy="32004"/>
          </a:xfrm>
          <a:prstGeom prst="diamond">
            <a:avLst/>
          </a:prstGeom>
          <a:solidFill>
            <a:srgbClr val="F2EAD6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6332964" y="823705"/>
            <a:ext cx="32004" cy="32004"/>
          </a:xfrm>
          <a:prstGeom prst="diamond">
            <a:avLst/>
          </a:prstGeom>
          <a:solidFill>
            <a:srgbClr val="F2EAD6">
              <a:alpha val="7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7734943" y="1172647"/>
            <a:ext cx="32004" cy="32004"/>
          </a:xfrm>
          <a:prstGeom prst="diamond">
            <a:avLst/>
          </a:prstGeom>
          <a:solidFill>
            <a:srgbClr val="C9A86A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3093890" y="638595"/>
            <a:ext cx="73152" cy="73152"/>
          </a:xfrm>
          <a:prstGeom prst="diamond">
            <a:avLst/>
          </a:prstGeom>
          <a:solidFill>
            <a:srgbClr val="C9A86A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864F49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864F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864F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864F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864F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46A5A"/>
                </a:solidFill>
                <a:latin typeface="Georgia"/>
              </a:rPr>
              <a:t>PART II · FIRST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William Blake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8F5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4692" y="1760220"/>
            <a:ext cx="1271016" cy="1271016"/>
          </a:xfrm>
          <a:prstGeom prst="ellipse">
            <a:avLst/>
          </a:prstGeom>
          <a:noFill/>
          <a:ln w="20320">
            <a:solidFill>
              <a:srgbClr val="C46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5840" y="1801368"/>
            <a:ext cx="1188720" cy="118872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1783080"/>
            <a:ext cx="1188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46A5A"/>
                </a:solidFill>
                <a:latin typeface="Georgia"/>
              </a:rPr>
              <a:t>WB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5728" y="2084831"/>
            <a:ext cx="2103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1757–1827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3200400"/>
            <a:ext cx="34747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C46A5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London engraver, self-taught visionary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C46A5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invented illuminated printing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C46A5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'Without Contraries is no progression'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47488"/>
            <a:ext cx="34747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D49889"/>
                </a:solidFill>
                <a:latin typeface="Georgia"/>
              </a:rPr>
              <a:t>“Tyger Tyger, burning bright”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1700784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C9A86A"/>
                </a:solidFill>
                <a:latin typeface="Georgia"/>
              </a:rPr>
              <a:t>READ FIRST 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0" y="215798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48656" y="226771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“London”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Whose manacles? Who forged them?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0" y="334670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48656" y="345643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“The Tyger” &amp; “The Lamb”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Could one hand have made both?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0" y="453542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48656" y="464515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Songs pairings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What does innocence cost?</a:t>
            </a:r>
          </a:p>
        </p:txBody>
      </p:sp>
      <p:sp>
        <p:nvSpPr>
          <p:cNvPr id="35" name="Oval 34"/>
          <p:cNvSpPr/>
          <p:nvPr/>
        </p:nvSpPr>
        <p:spPr>
          <a:xfrm>
            <a:off x="10104120" y="4617720"/>
            <a:ext cx="1303019" cy="1303019"/>
          </a:xfrm>
          <a:prstGeom prst="ellipse">
            <a:avLst/>
          </a:prstGeom>
          <a:solidFill>
            <a:srgbClr val="C46A5A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208361" y="4721961"/>
            <a:ext cx="1094536" cy="1094536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642701" y="4982565"/>
            <a:ext cx="1094536" cy="1094536"/>
          </a:xfrm>
          <a:prstGeom prst="ellipse">
            <a:avLst/>
          </a:prstGeom>
          <a:solidFill>
            <a:srgbClr val="0C13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642701" y="4982565"/>
            <a:ext cx="1094536" cy="1094536"/>
          </a:xfrm>
          <a:prstGeom prst="ellipse">
            <a:avLst/>
          </a:prstGeom>
          <a:noFill/>
          <a:ln w="17780">
            <a:solidFill>
              <a:srgbClr val="C46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Every Blake poem has a shadow-text — read Innocence and Experience together.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12F39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9825812" y="838484"/>
            <a:ext cx="73152" cy="73152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5392736" y="584632"/>
            <a:ext cx="32004" cy="32004"/>
          </a:xfrm>
          <a:prstGeom prst="diamond">
            <a:avLst/>
          </a:prstGeom>
          <a:solidFill>
            <a:srgbClr val="F2EAD6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3630507" y="534782"/>
            <a:ext cx="54864" cy="54864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7196271" y="325694"/>
            <a:ext cx="41148" cy="41148"/>
          </a:xfrm>
          <a:prstGeom prst="diamond">
            <a:avLst/>
          </a:prstGeom>
          <a:solidFill>
            <a:srgbClr val="C9A86A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0829616" y="1181796"/>
            <a:ext cx="73152" cy="73152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5728306" y="970189"/>
            <a:ext cx="32004" cy="32004"/>
          </a:xfrm>
          <a:prstGeom prst="diamond">
            <a:avLst/>
          </a:prstGeom>
          <a:solidFill>
            <a:srgbClr val="F2EAD6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2663305" y="458640"/>
            <a:ext cx="41148" cy="41148"/>
          </a:xfrm>
          <a:prstGeom prst="diamond">
            <a:avLst/>
          </a:prstGeom>
          <a:solidFill>
            <a:srgbClr val="F2EAD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813715" y="1326946"/>
            <a:ext cx="54864" cy="54864"/>
          </a:xfrm>
          <a:prstGeom prst="diamond">
            <a:avLst/>
          </a:prstGeom>
          <a:solidFill>
            <a:srgbClr val="F2EAD6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1965013" y="1269846"/>
            <a:ext cx="32004" cy="32004"/>
          </a:xfrm>
          <a:prstGeom prst="diamond">
            <a:avLst/>
          </a:prstGeom>
          <a:solidFill>
            <a:srgbClr val="C9A86A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7297794" y="1298874"/>
            <a:ext cx="41148" cy="41148"/>
          </a:xfrm>
          <a:prstGeom prst="diamond">
            <a:avLst/>
          </a:prstGeom>
          <a:solidFill>
            <a:srgbClr val="C9A86A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637B56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637B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637B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637B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637B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8FAE6E"/>
                </a:solidFill>
                <a:latin typeface="Georgia"/>
              </a:rPr>
              <a:t>PART II · FIRST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William Wordsworth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6A82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4692" y="1760220"/>
            <a:ext cx="1271016" cy="1271016"/>
          </a:xfrm>
          <a:prstGeom prst="ellipse">
            <a:avLst/>
          </a:prstGeom>
          <a:noFill/>
          <a:ln w="2032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5840" y="1801368"/>
            <a:ext cx="1188720" cy="118872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1783080"/>
            <a:ext cx="1188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8FAE6E"/>
                </a:solidFill>
                <a:latin typeface="Georgia"/>
              </a:rPr>
              <a:t>WW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5728" y="2084831"/>
            <a:ext cx="2103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1770–1850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3200400"/>
            <a:ext cx="34747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8FAE6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Lake District pedestrian-poet — walking was his muse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8FAE6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revolutionary turned Laureate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8FAE6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memory is his creative engine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47488"/>
            <a:ext cx="34747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B2C496"/>
                </a:solidFill>
                <a:latin typeface="Georgia"/>
              </a:rPr>
              <a:t>“emotion recollected in tranquillity”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1700784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C9A86A"/>
                </a:solidFill>
                <a:latin typeface="Georgia"/>
              </a:rPr>
              <a:t>READ FIRST 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0" y="215798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48656" y="226771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“Tintern Abbey”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Three stages of loving nature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0" y="334670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48656" y="345643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“Westminster Bridge”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Can a city wear morning like a gown?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0" y="453542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48656" y="464515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“Daffodils”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Why does remembering beat seeing?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091318" y="5008625"/>
            <a:ext cx="25603" cy="781812"/>
          </a:xfrm>
          <a:prstGeom prst="rect">
            <a:avLst/>
          </a:prstGeom>
          <a:solidFill>
            <a:srgbClr val="8FA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200109" y="4952161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3600000">
            <a:off x="10123882" y="5084190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7200000">
            <a:off x="9971429" y="5084190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0800000">
            <a:off x="9895202" y="4952161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4400000">
            <a:off x="9971429" y="4820133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8000000">
            <a:off x="10123882" y="4820133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047655" y="4952161"/>
            <a:ext cx="112928" cy="112928"/>
          </a:xfrm>
          <a:prstGeom prst="ellipse">
            <a:avLst/>
          </a:prstGeom>
          <a:solidFill>
            <a:srgbClr val="B57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569092" y="5225796"/>
            <a:ext cx="25603" cy="564642"/>
          </a:xfrm>
          <a:prstGeom prst="rect">
            <a:avLst/>
          </a:prstGeom>
          <a:solidFill>
            <a:srgbClr val="8FA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677883" y="5169331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3600000">
            <a:off x="10601656" y="5301360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7200000">
            <a:off x="10449203" y="5301360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10372976" y="5169331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4400000">
            <a:off x="10449203" y="5037303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8000000">
            <a:off x="10601656" y="5037303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525429" y="5169331"/>
            <a:ext cx="112928" cy="112928"/>
          </a:xfrm>
          <a:prstGeom prst="ellipse">
            <a:avLst/>
          </a:prstGeom>
          <a:solidFill>
            <a:srgbClr val="B57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656978" y="5312664"/>
            <a:ext cx="25603" cy="477773"/>
          </a:xfrm>
          <a:prstGeom prst="rect">
            <a:avLst/>
          </a:prstGeom>
          <a:solidFill>
            <a:srgbClr val="8FA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765769" y="5256199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 rot="3600000">
            <a:off x="9689542" y="5388228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 rot="7200000">
            <a:off x="9537089" y="5388228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 rot="10800000">
            <a:off x="9460862" y="5256199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 rot="14400000">
            <a:off x="9537089" y="5124171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 rot="18000000">
            <a:off x="9689542" y="5124171"/>
            <a:ext cx="129867" cy="81308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613315" y="5256199"/>
            <a:ext cx="112928" cy="112928"/>
          </a:xfrm>
          <a:prstGeom prst="ellipse">
            <a:avLst/>
          </a:prstGeom>
          <a:solidFill>
            <a:srgbClr val="B57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For Wordsworth the poem happens twice: once outdoors, once in memory.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E2C41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7435641" y="1337217"/>
            <a:ext cx="54864" cy="54864"/>
          </a:xfrm>
          <a:prstGeom prst="diamond">
            <a:avLst/>
          </a:prstGeom>
          <a:solidFill>
            <a:srgbClr val="F2EAD6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7016910" y="940131"/>
            <a:ext cx="41148" cy="41148"/>
          </a:xfrm>
          <a:prstGeom prst="diamond">
            <a:avLst/>
          </a:prstGeom>
          <a:solidFill>
            <a:srgbClr val="F2EAD6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5434537" y="617994"/>
            <a:ext cx="54864" cy="54864"/>
          </a:xfrm>
          <a:prstGeom prst="diamond">
            <a:avLst/>
          </a:prstGeom>
          <a:solidFill>
            <a:srgbClr val="F2EAD6">
              <a:alpha val="7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786982" y="366363"/>
            <a:ext cx="73152" cy="73152"/>
          </a:xfrm>
          <a:prstGeom prst="diamond">
            <a:avLst/>
          </a:prstGeom>
          <a:solidFill>
            <a:srgbClr val="C9A86A">
              <a:alpha val="7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0226911" y="757794"/>
            <a:ext cx="73152" cy="73152"/>
          </a:xfrm>
          <a:prstGeom prst="diamond">
            <a:avLst/>
          </a:prstGeom>
          <a:solidFill>
            <a:srgbClr val="F2EAD6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9221492" y="1253116"/>
            <a:ext cx="41148" cy="41148"/>
          </a:xfrm>
          <a:prstGeom prst="diamond">
            <a:avLst/>
          </a:prstGeom>
          <a:solidFill>
            <a:srgbClr val="F2EAD6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2018264" y="1122325"/>
            <a:ext cx="32004" cy="32004"/>
          </a:xfrm>
          <a:prstGeom prst="diamond">
            <a:avLst/>
          </a:prstGeom>
          <a:solidFill>
            <a:srgbClr val="F2EAD6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6138296" y="572226"/>
            <a:ext cx="54864" cy="54864"/>
          </a:xfrm>
          <a:prstGeom prst="diamond">
            <a:avLst/>
          </a:prstGeom>
          <a:solidFill>
            <a:srgbClr val="C9A86A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11371749" y="772069"/>
            <a:ext cx="32004" cy="32004"/>
          </a:xfrm>
          <a:prstGeom prst="diamond">
            <a:avLst/>
          </a:prstGeom>
          <a:solidFill>
            <a:srgbClr val="C9A86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534486" y="980479"/>
            <a:ext cx="32004" cy="32004"/>
          </a:xfrm>
          <a:prstGeom prst="diamond">
            <a:avLst/>
          </a:prstGeom>
          <a:solidFill>
            <a:srgbClr val="F2EAD6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4F6B8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6F95BE"/>
                </a:solidFill>
                <a:latin typeface="Georgia"/>
              </a:rPr>
              <a:t>PART II · FIRST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Samuel Taylor Coleridge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5371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4692" y="1760220"/>
            <a:ext cx="1271016" cy="1271016"/>
          </a:xfrm>
          <a:prstGeom prst="ellipse">
            <a:avLst/>
          </a:prstGeom>
          <a:noFill/>
          <a:ln w="20320">
            <a:solidFill>
              <a:srgbClr val="6F95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5840" y="1801368"/>
            <a:ext cx="1188720" cy="118872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1783080"/>
            <a:ext cx="1188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6F95BE"/>
                </a:solidFill>
                <a:latin typeface="Georgia"/>
              </a:rPr>
              <a:t>STC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5728" y="2084831"/>
            <a:ext cx="2103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1772–1834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3200400"/>
            <a:ext cx="34747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Dreamer; opium shadows his myth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supernatural half of Lyrical Ballads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later England's great critic-sage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47488"/>
            <a:ext cx="34747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9DB4CA"/>
                </a:solidFill>
                <a:latin typeface="Georgia"/>
              </a:rPr>
              <a:t>“A sunny pleasure-dome with caves of ice!”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1700784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C9A86A"/>
                </a:solidFill>
                <a:latin typeface="Georgia"/>
              </a:rPr>
              <a:t>READ FIRST 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0" y="215798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48656" y="226771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Ancient Mariner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What is the albatross guilt FOR?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0" y="334670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48656" y="345643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“Kubla Khan”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Is a fragment failure — or the point?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0" y="453542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48656" y="464515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“Frost at Midnight”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What should a father wish his son?</a:t>
            </a:r>
          </a:p>
        </p:txBody>
      </p:sp>
      <p:sp>
        <p:nvSpPr>
          <p:cNvPr id="35" name="Oval 34"/>
          <p:cNvSpPr/>
          <p:nvPr/>
        </p:nvSpPr>
        <p:spPr>
          <a:xfrm>
            <a:off x="10082403" y="4483074"/>
            <a:ext cx="825246" cy="825246"/>
          </a:xfrm>
          <a:prstGeom prst="ellipse">
            <a:avLst/>
          </a:prstGeom>
          <a:solidFill>
            <a:srgbClr val="C9A86A">
              <a:alpha val="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225735" y="4626406"/>
            <a:ext cx="538581" cy="538581"/>
          </a:xfrm>
          <a:prstGeom prst="ellipse">
            <a:avLst/>
          </a:prstGeom>
          <a:solidFill>
            <a:srgbClr val="F2EAD6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277856" y="4678527"/>
            <a:ext cx="434340" cy="434340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Wave 37"/>
          <p:cNvSpPr/>
          <p:nvPr/>
        </p:nvSpPr>
        <p:spPr>
          <a:xfrm>
            <a:off x="9973818" y="5356098"/>
            <a:ext cx="1476756" cy="295351"/>
          </a:xfrm>
          <a:prstGeom prst="wave">
            <a:avLst/>
          </a:prstGeom>
          <a:noFill/>
          <a:ln w="19050">
            <a:solidFill>
              <a:srgbClr val="90AB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Wave 38"/>
          <p:cNvSpPr/>
          <p:nvPr/>
        </p:nvSpPr>
        <p:spPr>
          <a:xfrm>
            <a:off x="10217048" y="5616702"/>
            <a:ext cx="1476756" cy="295351"/>
          </a:xfrm>
          <a:prstGeom prst="wave">
            <a:avLst/>
          </a:prstGeom>
          <a:noFill/>
          <a:ln w="19050">
            <a:solidFill>
              <a:srgbClr val="90AB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Wave 39"/>
          <p:cNvSpPr/>
          <p:nvPr/>
        </p:nvSpPr>
        <p:spPr>
          <a:xfrm>
            <a:off x="10460278" y="5877306"/>
            <a:ext cx="1476756" cy="295351"/>
          </a:xfrm>
          <a:prstGeom prst="wave">
            <a:avLst/>
          </a:prstGeom>
          <a:noFill/>
          <a:ln w="19050">
            <a:solidFill>
              <a:srgbClr val="90AB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Isosceles Triangle 40"/>
          <p:cNvSpPr/>
          <p:nvPr/>
        </p:nvSpPr>
        <p:spPr>
          <a:xfrm rot="20160000">
            <a:off x="10851184" y="5069433"/>
            <a:ext cx="434340" cy="138988"/>
          </a:xfrm>
          <a:prstGeom prst="triangle">
            <a:avLst/>
          </a:prstGeom>
          <a:solidFill>
            <a:srgbClr val="F3EE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Isosceles Triangle 41"/>
          <p:cNvSpPr/>
          <p:nvPr/>
        </p:nvSpPr>
        <p:spPr>
          <a:xfrm rot="12600000">
            <a:off x="10990173" y="5086807"/>
            <a:ext cx="382219" cy="121615"/>
          </a:xfrm>
          <a:prstGeom prst="triangle">
            <a:avLst/>
          </a:prstGeom>
          <a:solidFill>
            <a:srgbClr val="F3EE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Coleridge makes the impossible credible — that IS poetic faith.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02C40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1470896" y="1261512"/>
            <a:ext cx="32004" cy="32004"/>
          </a:xfrm>
          <a:prstGeom prst="diamond">
            <a:avLst/>
          </a:prstGeom>
          <a:solidFill>
            <a:srgbClr val="F2EAD6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4813647" y="310838"/>
            <a:ext cx="54864" cy="54864"/>
          </a:xfrm>
          <a:prstGeom prst="diamond">
            <a:avLst/>
          </a:prstGeom>
          <a:solidFill>
            <a:srgbClr val="F2EAD6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4165109" y="1449789"/>
            <a:ext cx="32004" cy="32004"/>
          </a:xfrm>
          <a:prstGeom prst="diamond">
            <a:avLst/>
          </a:prstGeom>
          <a:solidFill>
            <a:srgbClr val="F2EAD6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4448252" y="866799"/>
            <a:ext cx="73152" cy="73152"/>
          </a:xfrm>
          <a:prstGeom prst="diamond">
            <a:avLst/>
          </a:prstGeom>
          <a:solidFill>
            <a:srgbClr val="F2EAD6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2533537" y="1113075"/>
            <a:ext cx="32004" cy="32004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518970" y="969245"/>
            <a:ext cx="73152" cy="73152"/>
          </a:xfrm>
          <a:prstGeom prst="diamond">
            <a:avLst/>
          </a:prstGeom>
          <a:solidFill>
            <a:srgbClr val="F2EA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761808" y="289089"/>
            <a:ext cx="54864" cy="54864"/>
          </a:xfrm>
          <a:prstGeom prst="diamond">
            <a:avLst/>
          </a:prstGeom>
          <a:solidFill>
            <a:srgbClr val="F2EAD6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807267" y="1317418"/>
            <a:ext cx="54864" cy="54864"/>
          </a:xfrm>
          <a:prstGeom prst="diamond">
            <a:avLst/>
          </a:prstGeom>
          <a:solidFill>
            <a:srgbClr val="F2EAD6">
              <a:alpha val="7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616004" y="1091419"/>
            <a:ext cx="32004" cy="32004"/>
          </a:xfrm>
          <a:prstGeom prst="diamond">
            <a:avLst/>
          </a:prstGeom>
          <a:solidFill>
            <a:srgbClr val="C9A86A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395999" y="569114"/>
            <a:ext cx="73152" cy="73152"/>
          </a:xfrm>
          <a:prstGeom prst="diamond">
            <a:avLst/>
          </a:prstGeom>
          <a:solidFill>
            <a:srgbClr val="C9A86A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61697E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6169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6169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6169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6169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8B93AC"/>
                </a:solidFill>
                <a:latin typeface="Georgia"/>
              </a:rPr>
              <a:t>PART II · SECOND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Lord Byron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676F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4692" y="1760220"/>
            <a:ext cx="1271016" cy="1271016"/>
          </a:xfrm>
          <a:prstGeom prst="ellipse">
            <a:avLst/>
          </a:prstGeom>
          <a:noFill/>
          <a:ln w="20320">
            <a:solidFill>
              <a:srgbClr val="8B93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5840" y="1801368"/>
            <a:ext cx="1188720" cy="118872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1783080"/>
            <a:ext cx="1188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8B93AC"/>
                </a:solidFill>
                <a:latin typeface="Georgia"/>
              </a:rPr>
              <a:t>B.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5728" y="2084831"/>
            <a:ext cx="2103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1788–1824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3200400"/>
            <a:ext cx="34747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8B93AC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overnight celebrity at 24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8B93AC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scandal → self-exile → Greece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8B93AC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invented the Byronic hero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47488"/>
            <a:ext cx="34747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AFB2BE"/>
                </a:solidFill>
                <a:latin typeface="Georgia"/>
              </a:rPr>
              <a:t>“Mad, bad and dangerous to know.”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1700784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C9A86A"/>
                </a:solidFill>
                <a:latin typeface="Georgia"/>
              </a:rPr>
              <a:t>READ FIRST 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0" y="215798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48656" y="226771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“She Walks in Beauty”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Why praise her by NIGHT-light?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0" y="334670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48656" y="345643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Childe Harold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Meet the original brooding outsider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0" y="453542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48656" y="464515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Don Juan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Why mock the hero he invented?</a:t>
            </a:r>
          </a:p>
        </p:txBody>
      </p:sp>
      <p:sp>
        <p:nvSpPr>
          <p:cNvPr id="35" name="Cloud 34"/>
          <p:cNvSpPr/>
          <p:nvPr/>
        </p:nvSpPr>
        <p:spPr>
          <a:xfrm>
            <a:off x="10104120" y="4617720"/>
            <a:ext cx="1650492" cy="912114"/>
          </a:xfrm>
          <a:prstGeom prst="cloud">
            <a:avLst/>
          </a:prstGeom>
          <a:solidFill>
            <a:srgbClr val="5D68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10156240" y="5243169"/>
            <a:ext cx="295352" cy="677571"/>
          </a:xfrm>
          <a:custGeom>
            <a:avLst/>
            <a:gdLst/>
            <a:ahLst/>
            <a:cxnLst/>
            <a:rect l="l" t="t" r="r" b="b"/>
            <a:pathLst>
              <a:path w="295352" h="677571">
                <a:moveTo>
                  <a:pt x="208484" y="0"/>
                </a:moveTo>
                <a:lnTo>
                  <a:pt x="86868" y="284580"/>
                </a:lnTo>
                <a:lnTo>
                  <a:pt x="182423" y="284580"/>
                </a:lnTo>
                <a:lnTo>
                  <a:pt x="0" y="677571"/>
                </a:lnTo>
                <a:lnTo>
                  <a:pt x="243231" y="338785"/>
                </a:lnTo>
                <a:lnTo>
                  <a:pt x="138989" y="338785"/>
                </a:lnTo>
                <a:lnTo>
                  <a:pt x="295352" y="0"/>
                </a:lnTo>
                <a:close/>
              </a:path>
            </a:pathLst>
          </a:cu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Byron plays the show and heckles it — irony is his signature.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B2D3E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1491423" y="919585"/>
            <a:ext cx="73152" cy="73152"/>
          </a:xfrm>
          <a:prstGeom prst="diamond">
            <a:avLst/>
          </a:prstGeom>
          <a:solidFill>
            <a:srgbClr val="F2EAD6">
              <a:alpha val="6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9189064" y="1448974"/>
            <a:ext cx="73152" cy="73152"/>
          </a:xfrm>
          <a:prstGeom prst="diamond">
            <a:avLst/>
          </a:prstGeom>
          <a:solidFill>
            <a:srgbClr val="F2EAD6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4625521" y="312168"/>
            <a:ext cx="54864" cy="54864"/>
          </a:xfrm>
          <a:prstGeom prst="diamond">
            <a:avLst/>
          </a:prstGeom>
          <a:solidFill>
            <a:srgbClr val="F2EAD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9089036" y="488955"/>
            <a:ext cx="41148" cy="41148"/>
          </a:xfrm>
          <a:prstGeom prst="diamond">
            <a:avLst/>
          </a:prstGeom>
          <a:solidFill>
            <a:srgbClr val="F2EAD6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050021" y="704392"/>
            <a:ext cx="41148" cy="41148"/>
          </a:xfrm>
          <a:prstGeom prst="diamond">
            <a:avLst/>
          </a:prstGeom>
          <a:solidFill>
            <a:srgbClr val="F2EAD6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2550136" y="498623"/>
            <a:ext cx="41148" cy="41148"/>
          </a:xfrm>
          <a:prstGeom prst="diamond">
            <a:avLst/>
          </a:prstGeom>
          <a:solidFill>
            <a:srgbClr val="F2EAD6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0627844" y="1441850"/>
            <a:ext cx="41148" cy="41148"/>
          </a:xfrm>
          <a:prstGeom prst="diamond">
            <a:avLst/>
          </a:prstGeom>
          <a:solidFill>
            <a:srgbClr val="F2EAD6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2481686" y="395332"/>
            <a:ext cx="73152" cy="73152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335263" y="1061387"/>
            <a:ext cx="54864" cy="54864"/>
          </a:xfrm>
          <a:prstGeom prst="diamond">
            <a:avLst/>
          </a:prstGeom>
          <a:solidFill>
            <a:srgbClr val="C9A86A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8107460" y="878205"/>
            <a:ext cx="32004" cy="32004"/>
          </a:xfrm>
          <a:prstGeom prst="diamond">
            <a:avLst/>
          </a:prstGeom>
          <a:solidFill>
            <a:srgbClr val="F2EAD6">
              <a:alpha val="6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3F7273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3F72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3F72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3F72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3F72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7A09A"/>
                </a:solidFill>
                <a:latin typeface="Georgia"/>
              </a:rPr>
              <a:t>PART II · SECOND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Percy Bysshe Shelley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4278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4692" y="1760220"/>
            <a:ext cx="1271016" cy="1271016"/>
          </a:xfrm>
          <a:prstGeom prst="ellipse">
            <a:avLst/>
          </a:prstGeom>
          <a:noFill/>
          <a:ln w="20320">
            <a:solidFill>
              <a:srgbClr val="57A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5840" y="1801368"/>
            <a:ext cx="1188720" cy="118872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1783080"/>
            <a:ext cx="1188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57A09A"/>
                </a:solidFill>
                <a:latin typeface="Georgia"/>
              </a:rPr>
              <a:t>PBS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5728" y="2084831"/>
            <a:ext cx="2103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1792–1822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3200400"/>
            <a:ext cx="34747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expelled from Oxford for atheism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radical prophet in Italian exile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drowned at 29; ashes near Keats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47488"/>
            <a:ext cx="34747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8DBBB3"/>
                </a:solidFill>
                <a:latin typeface="Georgia"/>
              </a:rPr>
              <a:t>“Poets are the unacknowledged legislators…”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1700784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C9A86A"/>
                </a:solidFill>
                <a:latin typeface="Georgia"/>
              </a:rPr>
              <a:t>READ FIRST 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0" y="215798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48656" y="226771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“Ozymandias”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Who wins: king or sand?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0" y="334670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48656" y="345643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“West Wind”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Can a poet be the wind's instrument?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0" y="453542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48656" y="464515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Mask of Anarchy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What does protest sound like in verse?</a:t>
            </a:r>
          </a:p>
        </p:txBody>
      </p:sp>
      <p:sp>
        <p:nvSpPr>
          <p:cNvPr id="35" name="Block Arc 34"/>
          <p:cNvSpPr/>
          <p:nvPr/>
        </p:nvSpPr>
        <p:spPr>
          <a:xfrm>
            <a:off x="10104120" y="4748022"/>
            <a:ext cx="1077163" cy="1077163"/>
          </a:xfrm>
          <a:prstGeom prst="blockArc">
            <a:avLst/>
          </a:prstGeom>
          <a:noFill/>
          <a:ln w="30480">
            <a:solidFill>
              <a:srgbClr val="57A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Block Arc 35"/>
          <p:cNvSpPr/>
          <p:nvPr/>
        </p:nvSpPr>
        <p:spPr>
          <a:xfrm>
            <a:off x="10260482" y="4800142"/>
            <a:ext cx="764438" cy="764438"/>
          </a:xfrm>
          <a:prstGeom prst="blockArc">
            <a:avLst/>
          </a:prstGeom>
          <a:noFill/>
          <a:ln w="30480">
            <a:solidFill>
              <a:srgbClr val="76AF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Block Arc 36"/>
          <p:cNvSpPr/>
          <p:nvPr/>
        </p:nvSpPr>
        <p:spPr>
          <a:xfrm>
            <a:off x="10399471" y="4852263"/>
            <a:ext cx="486460" cy="486460"/>
          </a:xfrm>
          <a:prstGeom prst="blockArc">
            <a:avLst/>
          </a:prstGeom>
          <a:noFill/>
          <a:ln w="30480">
            <a:solidFill>
              <a:srgbClr val="95B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800000">
            <a:off x="11276838" y="4748022"/>
            <a:ext cx="138988" cy="73837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8720000">
            <a:off x="11494008" y="5095494"/>
            <a:ext cx="138988" cy="73837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7640000">
            <a:off x="11103102" y="5312664"/>
            <a:ext cx="138988" cy="73837"/>
          </a:xfrm>
          <a:prstGeom prst="ellipse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Shelley converts private despair into public prophecy.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72B39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7413301" y="713450"/>
            <a:ext cx="73152" cy="73152"/>
          </a:xfrm>
          <a:prstGeom prst="diamond">
            <a:avLst/>
          </a:prstGeom>
          <a:solidFill>
            <a:srgbClr val="F2EA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9853934" y="503148"/>
            <a:ext cx="54864" cy="54864"/>
          </a:xfrm>
          <a:prstGeom prst="diamond">
            <a:avLst/>
          </a:prstGeom>
          <a:solidFill>
            <a:srgbClr val="F2EAD6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435644" y="348116"/>
            <a:ext cx="32004" cy="32004"/>
          </a:xfrm>
          <a:prstGeom prst="diamond">
            <a:avLst/>
          </a:prstGeom>
          <a:solidFill>
            <a:srgbClr val="F2EAD6">
              <a:alpha val="5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5267724" y="1031298"/>
            <a:ext cx="41148" cy="41148"/>
          </a:xfrm>
          <a:prstGeom prst="diamond">
            <a:avLst/>
          </a:prstGeom>
          <a:solidFill>
            <a:srgbClr val="F2EAD6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3402363" y="1238629"/>
            <a:ext cx="54864" cy="54864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5381047" y="706986"/>
            <a:ext cx="73152" cy="73152"/>
          </a:xfrm>
          <a:prstGeom prst="diamond">
            <a:avLst/>
          </a:prstGeom>
          <a:solidFill>
            <a:srgbClr val="F2EAD6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3860572" y="807133"/>
            <a:ext cx="41148" cy="41148"/>
          </a:xfrm>
          <a:prstGeom prst="diamond">
            <a:avLst/>
          </a:prstGeom>
          <a:solidFill>
            <a:srgbClr val="F2EAD6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3255848" y="581371"/>
            <a:ext cx="54864" cy="54864"/>
          </a:xfrm>
          <a:prstGeom prst="diamond">
            <a:avLst/>
          </a:prstGeom>
          <a:solidFill>
            <a:srgbClr val="F2EAD6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9789718" y="883887"/>
            <a:ext cx="73152" cy="73152"/>
          </a:xfrm>
          <a:prstGeom prst="diamond">
            <a:avLst/>
          </a:prstGeom>
          <a:solidFill>
            <a:srgbClr val="C9A86A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0590003" y="733670"/>
            <a:ext cx="54864" cy="54864"/>
          </a:xfrm>
          <a:prstGeom prst="diamond">
            <a:avLst/>
          </a:prstGeom>
          <a:solidFill>
            <a:srgbClr val="F2EAD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896353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896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896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896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8963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8A6A"/>
                </a:solidFill>
                <a:latin typeface="Georgia"/>
              </a:rPr>
              <a:t>PART II · SECOND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John Keats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8368" y="1627632"/>
            <a:ext cx="3977639" cy="411480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9269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4692" y="1760220"/>
            <a:ext cx="1271016" cy="1271016"/>
          </a:xfrm>
          <a:prstGeom prst="ellipse">
            <a:avLst/>
          </a:prstGeom>
          <a:noFill/>
          <a:ln w="2032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5840" y="1801368"/>
            <a:ext cx="1188720" cy="118872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1783080"/>
            <a:ext cx="1188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8A6A"/>
                </a:solidFill>
                <a:latin typeface="Georgia"/>
              </a:rPr>
              <a:t>K.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5728" y="2084831"/>
            <a:ext cx="2103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1795–1821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3200400"/>
            <a:ext cx="34747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apothecary-trained, no university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the great odes written at 24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971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died at 25 — 'writ in water'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" y="5047488"/>
            <a:ext cx="34747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D7AD94"/>
                </a:solidFill>
                <a:latin typeface="Georgia"/>
              </a:rPr>
              <a:t>“Beauty is truth, truth beauty…”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1700784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C9A86A"/>
                </a:solidFill>
                <a:latin typeface="Georgia"/>
              </a:rPr>
              <a:t>READ FIRST 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0" y="215798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48656" y="226771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“Nightingale”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Map each escape — and each collapse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0" y="334670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48656" y="345643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“Grecian Urn”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Does eternity bless or tease?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0" y="4535424"/>
            <a:ext cx="5486400" cy="1042415"/>
          </a:xfrm>
          <a:prstGeom prst="roundRect">
            <a:avLst>
              <a:gd name="adj" fmla="val 4500"/>
            </a:avLst>
          </a:prstGeom>
          <a:solidFill>
            <a:srgbClr val="1D2A3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48656" y="4645152"/>
            <a:ext cx="507492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La Belle Dame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A6B1C0"/>
                </a:solidFill>
                <a:latin typeface="Georgia"/>
              </a:rPr>
              <a:t>Enchantment, or illness allegory?</a:t>
            </a:r>
          </a:p>
        </p:txBody>
      </p:sp>
      <p:sp>
        <p:nvSpPr>
          <p:cNvPr id="35" name="Freeform 34"/>
          <p:cNvSpPr/>
          <p:nvPr/>
        </p:nvSpPr>
        <p:spPr>
          <a:xfrm>
            <a:off x="9593336" y="4725436"/>
            <a:ext cx="1021567" cy="1230746"/>
          </a:xfrm>
          <a:custGeom>
            <a:avLst/>
            <a:gdLst/>
            <a:ahLst/>
            <a:cxnLst/>
            <a:rect l="l" t="t" r="r" b="b"/>
            <a:pathLst>
              <a:path w="1021567" h="1230746">
                <a:moveTo>
                  <a:pt x="328361" y="0"/>
                </a:moveTo>
                <a:lnTo>
                  <a:pt x="237149" y="111886"/>
                </a:lnTo>
                <a:lnTo>
                  <a:pt x="291876" y="175821"/>
                </a:lnTo>
                <a:lnTo>
                  <a:pt x="36484" y="415576"/>
                </a:lnTo>
                <a:lnTo>
                  <a:pt x="0" y="735251"/>
                </a:lnTo>
                <a:lnTo>
                  <a:pt x="200665" y="1054925"/>
                </a:lnTo>
                <a:lnTo>
                  <a:pt x="127696" y="1134843"/>
                </a:lnTo>
                <a:lnTo>
                  <a:pt x="91211" y="1230746"/>
                </a:lnTo>
                <a:lnTo>
                  <a:pt x="930356" y="1230746"/>
                </a:lnTo>
                <a:lnTo>
                  <a:pt x="893871" y="1134843"/>
                </a:lnTo>
                <a:lnTo>
                  <a:pt x="820902" y="1054925"/>
                </a:lnTo>
                <a:lnTo>
                  <a:pt x="1021567" y="735251"/>
                </a:lnTo>
                <a:lnTo>
                  <a:pt x="985083" y="415576"/>
                </a:lnTo>
                <a:lnTo>
                  <a:pt x="729691" y="175821"/>
                </a:lnTo>
                <a:lnTo>
                  <a:pt x="784418" y="111886"/>
                </a:lnTo>
                <a:lnTo>
                  <a:pt x="693206" y="0"/>
                </a:lnTo>
                <a:close/>
              </a:path>
            </a:pathLst>
          </a:custGeom>
          <a:solidFill>
            <a:srgbClr val="996C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817455" y="4635093"/>
            <a:ext cx="573328" cy="260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Keats holds uncertainty beautifully — negative capability in action.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 · BEYOND THE CANON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Six Voices History Shelved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canon interrogation is an ATAR skill — ask why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1920240"/>
            <a:ext cx="3493008" cy="1627632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1920240"/>
            <a:ext cx="3493008" cy="1627632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637B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14983" y="2103120"/>
            <a:ext cx="3035808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EEE2"/>
                </a:solidFill>
                <a:latin typeface="Georgia"/>
              </a:rPr>
              <a:t>Charlotte Smith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revived the sonnet (1784); paved Wordsworth's way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53127" y="1920240"/>
            <a:ext cx="3493008" cy="1627632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453127" y="1920240"/>
            <a:ext cx="3493008" cy="1627632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864F4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0871" y="2103120"/>
            <a:ext cx="3035808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EEE2"/>
                </a:solidFill>
                <a:latin typeface="Georgia"/>
              </a:rPr>
              <a:t>Anna Barbauld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'The Rights of Woman' — proto-feminist wit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29015" y="1920240"/>
            <a:ext cx="3493008" cy="1627632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129015" y="1920240"/>
            <a:ext cx="3493008" cy="1627632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4F6B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59" y="2103120"/>
            <a:ext cx="3035808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EEE2"/>
                </a:solidFill>
                <a:latin typeface="Georgia"/>
              </a:rPr>
              <a:t>Mary Robinson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'January, 1795': luxury beside hunger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3730752"/>
            <a:ext cx="3493008" cy="1627632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77240" y="3730752"/>
            <a:ext cx="3493008" cy="1627632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8963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4983" y="3913632"/>
            <a:ext cx="3035808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EEE2"/>
                </a:solidFill>
                <a:latin typeface="Georgia"/>
              </a:rPr>
              <a:t>Felicia Hemans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outsold every man on this slide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53127" y="3730752"/>
            <a:ext cx="3493008" cy="1627632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453127" y="3730752"/>
            <a:ext cx="3493008" cy="1627632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3F72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90871" y="3913632"/>
            <a:ext cx="3035808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EEE2"/>
                </a:solidFill>
                <a:latin typeface="Georgia"/>
              </a:rPr>
              <a:t>Dorothy Wordsworth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her journal seeded the daffodils poem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29015" y="3730752"/>
            <a:ext cx="3493008" cy="1627632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129015" y="3730752"/>
            <a:ext cx="3493008" cy="1627632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6169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66759" y="3913632"/>
            <a:ext cx="3035808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EEE2"/>
                </a:solidFill>
                <a:latin typeface="Georgia"/>
              </a:rPr>
              <a:t>John Clare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sang enclosure's lost commons into asylum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Shelved for gender, class or fashion? That question IS literary criticism.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C1321"/>
            </a:gs>
            <a:gs pos="100000">
              <a:srgbClr val="252C4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011680" y="4160520"/>
            <a:ext cx="8138160" cy="2103120"/>
          </a:xfrm>
          <a:prstGeom prst="ellipse">
            <a:avLst/>
          </a:prstGeom>
          <a:solidFill>
            <a:srgbClr val="C9A86A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640011" y="717036"/>
            <a:ext cx="54864" cy="54864"/>
          </a:xfrm>
          <a:prstGeom prst="diamond">
            <a:avLst/>
          </a:prstGeom>
          <a:solidFill>
            <a:srgbClr val="C9A86A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2512335" y="3050474"/>
            <a:ext cx="41148" cy="41148"/>
          </a:xfrm>
          <a:prstGeom prst="diamond">
            <a:avLst/>
          </a:prstGeom>
          <a:solidFill>
            <a:srgbClr val="C9A86A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419429" y="626779"/>
            <a:ext cx="41148" cy="41148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6737627" y="2112054"/>
            <a:ext cx="73152" cy="73152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5195595" y="719153"/>
            <a:ext cx="41148" cy="41148"/>
          </a:xfrm>
          <a:prstGeom prst="diamond">
            <a:avLst/>
          </a:prstGeom>
          <a:solidFill>
            <a:srgbClr val="F2EA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6639778" y="3696409"/>
            <a:ext cx="54864" cy="54864"/>
          </a:xfrm>
          <a:prstGeom prst="diamond">
            <a:avLst/>
          </a:prstGeom>
          <a:solidFill>
            <a:srgbClr val="C9A86A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3432037" y="2628561"/>
            <a:ext cx="54864" cy="54864"/>
          </a:xfrm>
          <a:prstGeom prst="diamond">
            <a:avLst/>
          </a:prstGeom>
          <a:solidFill>
            <a:srgbClr val="F2EAD6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7855113" y="878964"/>
            <a:ext cx="73152" cy="73152"/>
          </a:xfrm>
          <a:prstGeom prst="diamond">
            <a:avLst/>
          </a:prstGeom>
          <a:solidFill>
            <a:srgbClr val="C9A86A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9361630" y="1255361"/>
            <a:ext cx="54864" cy="54864"/>
          </a:xfrm>
          <a:prstGeom prst="diamond">
            <a:avLst/>
          </a:prstGeom>
          <a:solidFill>
            <a:srgbClr val="F2EAD6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3658043" y="2068972"/>
            <a:ext cx="32004" cy="32004"/>
          </a:xfrm>
          <a:prstGeom prst="diamond">
            <a:avLst/>
          </a:prstGeom>
          <a:solidFill>
            <a:srgbClr val="F2EAD6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980306" y="1450567"/>
            <a:ext cx="54864" cy="54864"/>
          </a:xfrm>
          <a:prstGeom prst="diamond">
            <a:avLst/>
          </a:prstGeom>
          <a:solidFill>
            <a:srgbClr val="F2EAD6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9260418" y="3123047"/>
            <a:ext cx="73152" cy="73152"/>
          </a:xfrm>
          <a:prstGeom prst="diamond">
            <a:avLst/>
          </a:prstGeom>
          <a:solidFill>
            <a:srgbClr val="C9A86A">
              <a:alpha val="5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283072" y="2384933"/>
            <a:ext cx="73152" cy="73152"/>
          </a:xfrm>
          <a:prstGeom prst="diamond">
            <a:avLst/>
          </a:prstGeom>
          <a:solidFill>
            <a:srgbClr val="F2EAD6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3279169" y="3065984"/>
            <a:ext cx="41148" cy="41148"/>
          </a:xfrm>
          <a:prstGeom prst="diamond">
            <a:avLst/>
          </a:prstGeom>
          <a:solidFill>
            <a:srgbClr val="F2EAD6">
              <a:alpha val="5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>
            <a:off x="8582645" y="3298014"/>
            <a:ext cx="41148" cy="41148"/>
          </a:xfrm>
          <a:prstGeom prst="diamond">
            <a:avLst/>
          </a:prstGeom>
          <a:solidFill>
            <a:srgbClr val="F2EAD6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>
            <a:off x="3492186" y="3290271"/>
            <a:ext cx="73152" cy="73152"/>
          </a:xfrm>
          <a:prstGeom prst="diamond">
            <a:avLst/>
          </a:prstGeom>
          <a:solidFill>
            <a:srgbClr val="F2EAD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>
            <a:off x="11645389" y="1679370"/>
            <a:ext cx="73152" cy="73152"/>
          </a:xfrm>
          <a:prstGeom prst="diamond">
            <a:avLst/>
          </a:prstGeom>
          <a:solidFill>
            <a:srgbClr val="F2EAD6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Diamond 19"/>
          <p:cNvSpPr/>
          <p:nvPr/>
        </p:nvSpPr>
        <p:spPr>
          <a:xfrm>
            <a:off x="10306460" y="3574093"/>
            <a:ext cx="54864" cy="54864"/>
          </a:xfrm>
          <a:prstGeom prst="diamond">
            <a:avLst/>
          </a:prstGeom>
          <a:solidFill>
            <a:srgbClr val="F2EAD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>
            <a:off x="587561" y="2974525"/>
            <a:ext cx="54864" cy="54864"/>
          </a:xfrm>
          <a:prstGeom prst="diamond">
            <a:avLst/>
          </a:prstGeom>
          <a:solidFill>
            <a:srgbClr val="C9A86A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>
            <a:off x="7801582" y="3413553"/>
            <a:ext cx="73152" cy="73152"/>
          </a:xfrm>
          <a:prstGeom prst="diamond">
            <a:avLst/>
          </a:prstGeom>
          <a:solidFill>
            <a:srgbClr val="C9A86A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>
            <a:off x="5371395" y="3663069"/>
            <a:ext cx="32004" cy="32004"/>
          </a:xfrm>
          <a:prstGeom prst="diamond">
            <a:avLst/>
          </a:prstGeom>
          <a:solidFill>
            <a:srgbClr val="F2EAD6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>
            <a:off x="11868257" y="496186"/>
            <a:ext cx="41148" cy="41148"/>
          </a:xfrm>
          <a:prstGeom prst="diamond">
            <a:avLst/>
          </a:prstGeom>
          <a:solidFill>
            <a:srgbClr val="F2EAD6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>
            <a:off x="645252" y="3875427"/>
            <a:ext cx="73152" cy="73152"/>
          </a:xfrm>
          <a:prstGeom prst="diamond">
            <a:avLst/>
          </a:prstGeom>
          <a:solidFill>
            <a:srgbClr val="F2EAD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>
            <a:off x="506072" y="1392367"/>
            <a:ext cx="73152" cy="73152"/>
          </a:xfrm>
          <a:prstGeom prst="diamond">
            <a:avLst/>
          </a:prstGeom>
          <a:solidFill>
            <a:srgbClr val="F2EAD6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>
            <a:off x="8316480" y="3759060"/>
            <a:ext cx="73152" cy="73152"/>
          </a:xfrm>
          <a:prstGeom prst="diamond">
            <a:avLst/>
          </a:prstGeom>
          <a:solidFill>
            <a:srgbClr val="C9A86A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>
            <a:off x="1721418" y="406876"/>
            <a:ext cx="41148" cy="41148"/>
          </a:xfrm>
          <a:prstGeom prst="diamond">
            <a:avLst/>
          </a:prstGeom>
          <a:solidFill>
            <a:srgbClr val="F2EAD6">
              <a:alpha val="8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>
            <a:off x="2713295" y="2387785"/>
            <a:ext cx="41148" cy="41148"/>
          </a:xfrm>
          <a:prstGeom prst="diamond">
            <a:avLst/>
          </a:prstGeom>
          <a:solidFill>
            <a:srgbClr val="F2EAD6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>
            <a:off x="2528372" y="716463"/>
            <a:ext cx="73152" cy="73152"/>
          </a:xfrm>
          <a:prstGeom prst="diamond">
            <a:avLst/>
          </a:prstGeom>
          <a:solidFill>
            <a:srgbClr val="F2EAD6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>
            <a:off x="6822139" y="3702217"/>
            <a:ext cx="73152" cy="73152"/>
          </a:xfrm>
          <a:prstGeom prst="diamond">
            <a:avLst/>
          </a:prstGeom>
          <a:solidFill>
            <a:srgbClr val="F2EAD6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>
            <a:off x="8817335" y="2558226"/>
            <a:ext cx="41148" cy="41148"/>
          </a:xfrm>
          <a:prstGeom prst="diamond">
            <a:avLst/>
          </a:prstGeom>
          <a:solidFill>
            <a:srgbClr val="C9A86A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38428" y="681228"/>
            <a:ext cx="1563624" cy="1563624"/>
          </a:xfrm>
          <a:prstGeom prst="ellipse">
            <a:avLst/>
          </a:prstGeom>
          <a:solidFill>
            <a:srgbClr val="C9A86A">
              <a:alpha val="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410004" y="952804"/>
            <a:ext cx="1020470" cy="1020470"/>
          </a:xfrm>
          <a:prstGeom prst="ellipse">
            <a:avLst/>
          </a:prstGeom>
          <a:solidFill>
            <a:srgbClr val="F2EAD6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508760" y="1051560"/>
            <a:ext cx="822960" cy="822960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-182880" y="4589319"/>
            <a:ext cx="12530968" cy="2268681"/>
          </a:xfrm>
          <a:custGeom>
            <a:avLst/>
            <a:gdLst/>
            <a:ahLst/>
            <a:cxnLst/>
            <a:rect l="l" t="t" r="r" b="b"/>
            <a:pathLst>
              <a:path w="12530968" h="2268681">
                <a:moveTo>
                  <a:pt x="0" y="2833"/>
                </a:moveTo>
                <a:lnTo>
                  <a:pt x="554049" y="750503"/>
                </a:lnTo>
                <a:lnTo>
                  <a:pt x="1138669" y="0"/>
                </a:lnTo>
                <a:lnTo>
                  <a:pt x="1577836" y="506284"/>
                </a:lnTo>
                <a:lnTo>
                  <a:pt x="2231822" y="95590"/>
                </a:lnTo>
                <a:lnTo>
                  <a:pt x="2814257" y="552106"/>
                </a:lnTo>
                <a:lnTo>
                  <a:pt x="3418232" y="57674"/>
                </a:lnTo>
                <a:lnTo>
                  <a:pt x="3920989" y="689966"/>
                </a:lnTo>
                <a:lnTo>
                  <a:pt x="4463445" y="118965"/>
                </a:lnTo>
                <a:lnTo>
                  <a:pt x="4972322" y="715269"/>
                </a:lnTo>
                <a:lnTo>
                  <a:pt x="5590930" y="100662"/>
                </a:lnTo>
                <a:lnTo>
                  <a:pt x="6230621" y="474214"/>
                </a:lnTo>
                <a:lnTo>
                  <a:pt x="6896021" y="2616"/>
                </a:lnTo>
                <a:lnTo>
                  <a:pt x="7400735" y="565981"/>
                </a:lnTo>
                <a:lnTo>
                  <a:pt x="7977956" y="28398"/>
                </a:lnTo>
                <a:lnTo>
                  <a:pt x="8482720" y="651281"/>
                </a:lnTo>
                <a:lnTo>
                  <a:pt x="9124006" y="74101"/>
                </a:lnTo>
                <a:lnTo>
                  <a:pt x="9667396" y="555052"/>
                </a:lnTo>
                <a:lnTo>
                  <a:pt x="10263463" y="81081"/>
                </a:lnTo>
                <a:lnTo>
                  <a:pt x="10735036" y="619952"/>
                </a:lnTo>
                <a:lnTo>
                  <a:pt x="11453929" y="128202"/>
                </a:lnTo>
                <a:lnTo>
                  <a:pt x="11898745" y="552478"/>
                </a:lnTo>
                <a:lnTo>
                  <a:pt x="12530968" y="63777"/>
                </a:lnTo>
                <a:lnTo>
                  <a:pt x="12374575" y="2268681"/>
                </a:lnTo>
                <a:lnTo>
                  <a:pt x="182880" y="2268681"/>
                </a:lnTo>
                <a:close/>
              </a:path>
            </a:pathLst>
          </a:custGeom>
          <a:solidFill>
            <a:srgbClr val="1622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-182880" y="5269247"/>
            <a:ext cx="12374575" cy="1588753"/>
          </a:xfrm>
          <a:custGeom>
            <a:avLst/>
            <a:gdLst/>
            <a:ahLst/>
            <a:cxnLst/>
            <a:rect l="l" t="t" r="r" b="b"/>
            <a:pathLst>
              <a:path w="12374575" h="1588753">
                <a:moveTo>
                  <a:pt x="0" y="61299"/>
                </a:moveTo>
                <a:lnTo>
                  <a:pt x="508191" y="392798"/>
                </a:lnTo>
                <a:lnTo>
                  <a:pt x="1080926" y="139118"/>
                </a:lnTo>
                <a:lnTo>
                  <a:pt x="1532685" y="518655"/>
                </a:lnTo>
                <a:lnTo>
                  <a:pt x="1984460" y="4643"/>
                </a:lnTo>
                <a:lnTo>
                  <a:pt x="2666985" y="347228"/>
                </a:lnTo>
                <a:lnTo>
                  <a:pt x="3151103" y="139454"/>
                </a:lnTo>
                <a:lnTo>
                  <a:pt x="3678860" y="458595"/>
                </a:lnTo>
                <a:lnTo>
                  <a:pt x="4302052" y="130075"/>
                </a:lnTo>
                <a:lnTo>
                  <a:pt x="5027351" y="479180"/>
                </a:lnTo>
                <a:lnTo>
                  <a:pt x="5700071" y="85261"/>
                </a:lnTo>
                <a:lnTo>
                  <a:pt x="6259436" y="466463"/>
                </a:lnTo>
                <a:lnTo>
                  <a:pt x="6974621" y="94634"/>
                </a:lnTo>
                <a:lnTo>
                  <a:pt x="7432805" y="351006"/>
                </a:lnTo>
                <a:lnTo>
                  <a:pt x="8073918" y="55120"/>
                </a:lnTo>
                <a:lnTo>
                  <a:pt x="8583198" y="521019"/>
                </a:lnTo>
                <a:lnTo>
                  <a:pt x="9136787" y="82187"/>
                </a:lnTo>
                <a:lnTo>
                  <a:pt x="9778997" y="462356"/>
                </a:lnTo>
                <a:lnTo>
                  <a:pt x="10399219" y="138471"/>
                </a:lnTo>
                <a:lnTo>
                  <a:pt x="10979106" y="444483"/>
                </a:lnTo>
                <a:lnTo>
                  <a:pt x="11659225" y="0"/>
                </a:lnTo>
                <a:lnTo>
                  <a:pt x="12262289" y="388770"/>
                </a:lnTo>
                <a:lnTo>
                  <a:pt x="12374575" y="1588753"/>
                </a:lnTo>
                <a:lnTo>
                  <a:pt x="182880" y="1588753"/>
                </a:lnTo>
                <a:close/>
              </a:path>
            </a:pathLst>
          </a:custGeom>
          <a:solidFill>
            <a:srgbClr val="0F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635343" y="6102647"/>
            <a:ext cx="2007322" cy="25603"/>
          </a:xfrm>
          <a:prstGeom prst="roundRect">
            <a:avLst/>
          </a:prstGeom>
          <a:solidFill>
            <a:srgbClr val="C9A86A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5149883" y="6270032"/>
            <a:ext cx="2034018" cy="25603"/>
          </a:xfrm>
          <a:prstGeom prst="roundRect">
            <a:avLst/>
          </a:prstGeom>
          <a:solidFill>
            <a:srgbClr val="C9A86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76097" y="6465165"/>
            <a:ext cx="1468757" cy="25603"/>
          </a:xfrm>
          <a:prstGeom prst="roundRect">
            <a:avLst/>
          </a:prstGeom>
          <a:solidFill>
            <a:srgbClr val="C9A86A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1339457" y="6633306"/>
            <a:ext cx="2692495" cy="25603"/>
          </a:xfrm>
          <a:prstGeom prst="roundRect">
            <a:avLst/>
          </a:prstGeom>
          <a:solidFill>
            <a:srgbClr val="C9A86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56131" y="2473452"/>
            <a:ext cx="1636776" cy="1636776"/>
          </a:xfrm>
          <a:prstGeom prst="ellipse">
            <a:avLst/>
          </a:prstGeom>
          <a:noFill/>
          <a:ln w="20320">
            <a:solidFill>
              <a:srgbClr val="C9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97279" y="2514600"/>
            <a:ext cx="1554480" cy="155448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97279" y="2496312"/>
            <a:ext cx="155448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A86A"/>
                </a:solidFill>
                <a:latin typeface="Georgia"/>
              </a:rPr>
              <a:t>III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08960" y="2331720"/>
            <a:ext cx="85039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3700" b="1" i="0">
                <a:solidFill>
                  <a:srgbClr val="F3EEE2"/>
                </a:solidFill>
                <a:latin typeface="Georgia"/>
              </a:rPr>
              <a:t>READING LIKE A CRITIC</a:t>
            </a:r>
          </a:p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 b="0" i="1">
                <a:solidFill>
                  <a:srgbClr val="A6B1C0"/>
                </a:solidFill>
                <a:latin typeface="Georgia"/>
              </a:rPr>
              <a:t>from appreciation to argument — the moves that earn marks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55080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25512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Diamond 47"/>
          <p:cNvSpPr/>
          <p:nvPr/>
        </p:nvSpPr>
        <p:spPr>
          <a:xfrm>
            <a:off x="7264908" y="4265676"/>
            <a:ext cx="100584" cy="100584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45536" y="4553712"/>
            <a:ext cx="8503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C9A86A"/>
                </a:solidFill>
                <a:latin typeface="Georgia"/>
              </a:rPr>
              <a:t>Toolkits     •     Method     •     Essay craft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III ·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Six Shapes a Poem Can Take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form is never decoration — connect it to meaning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1938528"/>
            <a:ext cx="3493008" cy="1755648"/>
          </a:xfrm>
          <a:prstGeom prst="roundRect">
            <a:avLst/>
          </a:prstGeom>
          <a:solidFill>
            <a:srgbClr val="343240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3" y="2139696"/>
            <a:ext cx="3063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C46A5A"/>
                </a:solidFill>
                <a:latin typeface="Georgia"/>
              </a:rPr>
              <a:t>LYRIC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0" i="0">
                <a:solidFill>
                  <a:srgbClr val="F3EEE2"/>
                </a:solidFill>
                <a:latin typeface="Georgia"/>
              </a:rPr>
              <a:t>single voice, musical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A6B1C0"/>
                </a:solidFill>
                <a:latin typeface="Georgia"/>
              </a:rPr>
              <a:t>She Walks in Beauty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53127" y="1938528"/>
            <a:ext cx="3493008" cy="1755648"/>
          </a:xfrm>
          <a:prstGeom prst="roundRect">
            <a:avLst/>
          </a:prstGeom>
          <a:solidFill>
            <a:srgbClr val="2C3C43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90871" y="2139696"/>
            <a:ext cx="3063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8FAE6E"/>
                </a:solidFill>
                <a:latin typeface="Georgia"/>
              </a:rPr>
              <a:t>ODE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0" i="0">
                <a:solidFill>
                  <a:srgbClr val="F3EEE2"/>
                </a:solidFill>
                <a:latin typeface="Georgia"/>
              </a:rPr>
              <a:t>elevated address; turn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A6B1C0"/>
                </a:solidFill>
                <a:latin typeface="Georgia"/>
              </a:rPr>
              <a:t>Nightingale · West Wind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9015" y="1938528"/>
            <a:ext cx="3493008" cy="1755648"/>
          </a:xfrm>
          <a:prstGeom prst="roundRect">
            <a:avLst/>
          </a:prstGeom>
          <a:solidFill>
            <a:srgbClr val="28384E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6759" y="2139696"/>
            <a:ext cx="3063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6F95BE"/>
                </a:solidFill>
                <a:latin typeface="Georgia"/>
              </a:rPr>
              <a:t>BALLAD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0" i="0">
                <a:solidFill>
                  <a:srgbClr val="F3EEE2"/>
                </a:solidFill>
                <a:latin typeface="Georgia"/>
              </a:rPr>
              <a:t>story quatrains ABCB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A6B1C0"/>
                </a:solidFill>
                <a:latin typeface="Georgia"/>
              </a:rPr>
              <a:t>Mariner · La Belle Dame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877056"/>
            <a:ext cx="3493008" cy="1755648"/>
          </a:xfrm>
          <a:prstGeom prst="roundRect">
            <a:avLst/>
          </a:prstGeom>
          <a:solidFill>
            <a:srgbClr val="2C384B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14983" y="4078224"/>
            <a:ext cx="3063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8B93AC"/>
                </a:solidFill>
                <a:latin typeface="Georgia"/>
              </a:rPr>
              <a:t>SONNET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0" i="0">
                <a:solidFill>
                  <a:srgbClr val="F3EEE2"/>
                </a:solidFill>
                <a:latin typeface="Georgia"/>
              </a:rPr>
              <a:t>14 lines + a volta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A6B1C0"/>
                </a:solidFill>
                <a:latin typeface="Georgia"/>
              </a:rPr>
              <a:t>Ozymandias · Bright Star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53127" y="3877056"/>
            <a:ext cx="3493008" cy="1755648"/>
          </a:xfrm>
          <a:prstGeom prst="roundRect">
            <a:avLst/>
          </a:prstGeom>
          <a:solidFill>
            <a:srgbClr val="253A49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90871" y="4078224"/>
            <a:ext cx="3063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57A09A"/>
                </a:solidFill>
                <a:latin typeface="Georgia"/>
              </a:rPr>
              <a:t>BLANK VERSE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0" i="0">
                <a:solidFill>
                  <a:srgbClr val="F3EEE2"/>
                </a:solidFill>
                <a:latin typeface="Georgia"/>
              </a:rPr>
              <a:t>unrhymed iambic flow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A6B1C0"/>
                </a:solidFill>
                <a:latin typeface="Georgia"/>
              </a:rPr>
              <a:t>Tintern Abbey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9015" y="3877056"/>
            <a:ext cx="3493008" cy="1755648"/>
          </a:xfrm>
          <a:prstGeom prst="roundRect">
            <a:avLst/>
          </a:prstGeom>
          <a:solidFill>
            <a:srgbClr val="353742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66759" y="4078224"/>
            <a:ext cx="3063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C98A6A"/>
                </a:solidFill>
                <a:latin typeface="Georgia"/>
              </a:rPr>
              <a:t>CONVERSATION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0" i="0">
                <a:solidFill>
                  <a:srgbClr val="F3EEE2"/>
                </a:solidFill>
                <a:latin typeface="Georgia"/>
              </a:rPr>
              <a:t>scene → meditation → blessing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A6B1C0"/>
                </a:solidFill>
                <a:latin typeface="Georgia"/>
              </a:rPr>
              <a:t>Frost at Midnight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60-second drill: any poem — name form, meter, rhyme aloud.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III · TECHNIQUE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Three Families of Devices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874519"/>
            <a:ext cx="3520440" cy="329184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1874519"/>
            <a:ext cx="3520440" cy="329184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5371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3271" y="2103120"/>
            <a:ext cx="3017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6F95BE"/>
                </a:solidFill>
                <a:latin typeface="Georgia"/>
              </a:rPr>
              <a:t>SOUND &amp; RHYTHM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271" y="2697480"/>
            <a:ext cx="3035808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alliteration · sibilance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caesura — what does it cut?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enjambment vs end-stop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53127" y="1874519"/>
            <a:ext cx="3520440" cy="329184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453127" y="1874519"/>
            <a:ext cx="3520440" cy="329184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9269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09159" y="2103120"/>
            <a:ext cx="3017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C98A6A"/>
                </a:solidFill>
                <a:latin typeface="Georgia"/>
              </a:rPr>
              <a:t>IMAGE &amp; FIGURE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59" y="2697480"/>
            <a:ext cx="3035808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metaphor patterns — track them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personification · apostrophe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paradox: 'fearful symmetry'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9015" y="1874519"/>
            <a:ext cx="3520440" cy="329184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129015" y="1874519"/>
            <a:ext cx="3520440" cy="329184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4278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85047" y="2103120"/>
            <a:ext cx="3017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57A09A"/>
                </a:solidFill>
                <a:latin typeface="Georgia"/>
              </a:rPr>
              <a:t>STRUCTURE &amp; VOICE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7" y="2697480"/>
            <a:ext cx="3035808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frame narratives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find the volta — argue its effect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71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50" b="0" i="0">
                <a:solidFill>
                  <a:srgbClr val="F3EEE2"/>
                </a:solidFill>
                <a:latin typeface="Georgia"/>
              </a:rPr>
              <a:t>irony: verbal · structural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Effect first: 'the sibilance makes the whisper feel…' or don't name it.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III · METHOD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The Five-Step Close Read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slow reading is a trainable discipline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5138928"/>
            <a:ext cx="1975104" cy="960120"/>
          </a:xfrm>
          <a:prstGeom prst="roundRect">
            <a:avLst/>
          </a:prstGeom>
          <a:solidFill>
            <a:srgbClr val="3E3642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82396" y="5317236"/>
            <a:ext cx="594360" cy="594360"/>
          </a:xfrm>
          <a:prstGeom prst="ellipse">
            <a:avLst/>
          </a:prstGeom>
          <a:noFill/>
          <a:ln w="20320">
            <a:solidFill>
              <a:srgbClr val="C46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23544" y="5358384"/>
            <a:ext cx="512064" cy="512064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3544" y="5340096"/>
            <a:ext cx="512064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1">
                <a:solidFill>
                  <a:srgbClr val="C46A5A"/>
                </a:solidFill>
                <a:latin typeface="Georgia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0472" y="5257800"/>
            <a:ext cx="1316736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350" b="1" i="0">
                <a:solidFill>
                  <a:srgbClr val="F3EEE2"/>
                </a:solidFill>
                <a:latin typeface="Georgia"/>
              </a:rPr>
              <a:t>SURVEY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A6B1C0"/>
                </a:solidFill>
                <a:latin typeface="Georgia"/>
              </a:rPr>
              <a:t>title, date, shape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862072" y="4754880"/>
            <a:ext cx="310896" cy="182880"/>
          </a:xfrm>
          <a:prstGeom prst="rightArrow">
            <a:avLst/>
          </a:prstGeom>
          <a:solidFill>
            <a:srgbClr val="9856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026663" y="4425696"/>
            <a:ext cx="1975104" cy="960120"/>
          </a:xfrm>
          <a:prstGeom prst="roundRect">
            <a:avLst/>
          </a:prstGeom>
          <a:solidFill>
            <a:srgbClr val="334446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040379" y="4604003"/>
            <a:ext cx="594360" cy="594360"/>
          </a:xfrm>
          <a:prstGeom prst="ellipse">
            <a:avLst/>
          </a:prstGeom>
          <a:noFill/>
          <a:ln w="2032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081527" y="4645151"/>
            <a:ext cx="512064" cy="512064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81527" y="4626864"/>
            <a:ext cx="512064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1">
                <a:solidFill>
                  <a:srgbClr val="8FAE6E"/>
                </a:solidFill>
                <a:latin typeface="Georgia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48456" y="4544568"/>
            <a:ext cx="1316736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350" b="1" i="0">
                <a:solidFill>
                  <a:srgbClr val="F3EEE2"/>
                </a:solidFill>
                <a:latin typeface="Georgia"/>
              </a:rPr>
              <a:t>RESPOND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A6B1C0"/>
                </a:solidFill>
                <a:latin typeface="Georgia"/>
              </a:rPr>
              <a:t>gut mood — it counts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020056" y="4041648"/>
            <a:ext cx="310896" cy="182880"/>
          </a:xfrm>
          <a:prstGeom prst="rightArrow">
            <a:avLst/>
          </a:prstGeom>
          <a:solidFill>
            <a:srgbClr val="7089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184648" y="3712464"/>
            <a:ext cx="1975104" cy="960120"/>
          </a:xfrm>
          <a:prstGeom prst="roundRect">
            <a:avLst/>
          </a:prstGeom>
          <a:solidFill>
            <a:srgbClr val="2D3F56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198364" y="3890772"/>
            <a:ext cx="594360" cy="594360"/>
          </a:xfrm>
          <a:prstGeom prst="ellipse">
            <a:avLst/>
          </a:prstGeom>
          <a:noFill/>
          <a:ln w="20320">
            <a:solidFill>
              <a:srgbClr val="6F95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239512" y="3931920"/>
            <a:ext cx="512064" cy="512064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39512" y="3913632"/>
            <a:ext cx="512064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1">
                <a:solidFill>
                  <a:srgbClr val="6F95BE"/>
                </a:solidFill>
                <a:latin typeface="Georgia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06440" y="3831336"/>
            <a:ext cx="1316736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350" b="1" i="0">
                <a:solidFill>
                  <a:srgbClr val="F3EEE2"/>
                </a:solidFill>
                <a:latin typeface="Georgia"/>
              </a:rPr>
              <a:t>MAP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A6B1C0"/>
                </a:solidFill>
                <a:latin typeface="Georgia"/>
              </a:rPr>
              <a:t>where thought turns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7178040" y="3328416"/>
            <a:ext cx="310896" cy="182880"/>
          </a:xfrm>
          <a:prstGeom prst="rightArrow">
            <a:avLst/>
          </a:prstGeom>
          <a:solidFill>
            <a:srgbClr val="5877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342631" y="2999232"/>
            <a:ext cx="1975104" cy="960120"/>
          </a:xfrm>
          <a:prstGeom prst="roundRect">
            <a:avLst/>
          </a:prstGeom>
          <a:solidFill>
            <a:srgbClr val="333F52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356348" y="3177540"/>
            <a:ext cx="594360" cy="594360"/>
          </a:xfrm>
          <a:prstGeom prst="ellipse">
            <a:avLst/>
          </a:prstGeom>
          <a:noFill/>
          <a:ln w="20320">
            <a:solidFill>
              <a:srgbClr val="8B93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397496" y="3218688"/>
            <a:ext cx="512064" cy="512064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97496" y="3200400"/>
            <a:ext cx="512064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1">
                <a:solidFill>
                  <a:srgbClr val="8B93AC"/>
                </a:solidFill>
                <a:latin typeface="Georgia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64423" y="3118104"/>
            <a:ext cx="1316736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350" b="1" i="0">
                <a:solidFill>
                  <a:srgbClr val="F3EEE2"/>
                </a:solidFill>
                <a:latin typeface="Georgia"/>
              </a:rPr>
              <a:t>ZOOM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A6B1C0"/>
                </a:solidFill>
                <a:latin typeface="Georgia"/>
              </a:rPr>
              <a:t>language patterns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9336024" y="2615184"/>
            <a:ext cx="310896" cy="182880"/>
          </a:xfrm>
          <a:prstGeom prst="rightArrow">
            <a:avLst/>
          </a:prstGeom>
          <a:solidFill>
            <a:srgbClr val="6D75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9500615" y="2286000"/>
            <a:ext cx="1975104" cy="960120"/>
          </a:xfrm>
          <a:prstGeom prst="roundRect">
            <a:avLst/>
          </a:prstGeom>
          <a:solidFill>
            <a:srgbClr val="3F3D45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514332" y="2464308"/>
            <a:ext cx="594360" cy="594360"/>
          </a:xfrm>
          <a:prstGeom prst="ellipse">
            <a:avLst/>
          </a:prstGeom>
          <a:noFill/>
          <a:ln w="2032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555480" y="2505456"/>
            <a:ext cx="512064" cy="512064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55480" y="2487168"/>
            <a:ext cx="512064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1">
                <a:solidFill>
                  <a:srgbClr val="C98A6A"/>
                </a:solidFill>
                <a:latin typeface="Georgia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22407" y="2404872"/>
            <a:ext cx="1316736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350" b="1" i="0">
                <a:solidFill>
                  <a:srgbClr val="F3EEE2"/>
                </a:solidFill>
                <a:latin typeface="Georgia"/>
              </a:rPr>
              <a:t>THESIS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A6B1C0"/>
                </a:solidFill>
                <a:latin typeface="Georgia"/>
              </a:rPr>
              <a:t>contestable claim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Practise on one unseen poem per fortnight until fluent.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III · WORKED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Ozymandias, Annotated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the same poem you'll meet in the appendix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60520" y="1847088"/>
            <a:ext cx="3886200" cy="379476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2011680"/>
            <a:ext cx="3429000" cy="3520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I met a traveller from an antique land,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Who said—“Two vast and trunkless legs of stone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Stand in the desert.… Near them, on the sand,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Half sunk a shattered visage lies…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 …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My name is Ozymandias, King of Kings;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Look on my Works, ye Mighty, and despair!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Nothing beside remains.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 … boundless and bare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1">
                <a:solidFill>
                  <a:srgbClr val="E9E2D0"/>
                </a:solidFill>
                <a:latin typeface="Georgia"/>
              </a:rPr>
              <a:t>The lone and level sands stretch far away.”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1920240"/>
            <a:ext cx="45720" cy="969264"/>
          </a:xfrm>
          <a:prstGeom prst="rect">
            <a:avLst/>
          </a:prstGeom>
          <a:solidFill>
            <a:srgbClr val="8FA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3544" y="1883664"/>
            <a:ext cx="3154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8FAE6E"/>
                </a:solidFill>
                <a:latin typeface="Georgia"/>
              </a:rPr>
              <a:t>FRAME DISTANCE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two removes from the statue — power arrives already dissolving.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429000"/>
            <a:ext cx="45720" cy="969264"/>
          </a:xfrm>
          <a:prstGeom prst="rect">
            <a:avLst/>
          </a:prstGeom>
          <a:solidFill>
            <a:srgbClr val="6F95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3544" y="3392424"/>
            <a:ext cx="3154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6F95BE"/>
                </a:solidFill>
                <a:latin typeface="Georgia"/>
              </a:rPr>
              <a:t>SCULPTOR'S IRONY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art records the tyrant's cruelty better than his boast.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4937760"/>
            <a:ext cx="45720" cy="969264"/>
          </a:xfrm>
          <a:prstGeom prst="rect">
            <a:avLst/>
          </a:prstGeom>
          <a:solidFill>
            <a:srgbClr val="C46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3544" y="4901184"/>
            <a:ext cx="3154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C46A5A"/>
                </a:solidFill>
                <a:latin typeface="Georgia"/>
              </a:rPr>
              <a:t>SYNTAX COLLAPSE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'despair!' answered within one line by 'Nothing beside remains'.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0" y="2377440"/>
            <a:ext cx="45720" cy="969264"/>
          </a:xfrm>
          <a:prstGeom prst="rect">
            <a:avLst/>
          </a:prstGeom>
          <a:solidFill>
            <a:srgbClr val="57A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75904" y="2340864"/>
            <a:ext cx="3154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57A09A"/>
                </a:solidFill>
                <a:latin typeface="Georgia"/>
              </a:rPr>
              <a:t>DESERT SUBLIME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'lone and level sands' — nature's blank erasure out-writes empire.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0" y="3977639"/>
            <a:ext cx="45720" cy="969264"/>
          </a:xfrm>
          <a:prstGeom prst="rect">
            <a:avLst/>
          </a:prstGeom>
          <a:solidFill>
            <a:srgbClr val="C98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75904" y="3941063"/>
            <a:ext cx="3154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C98A6A"/>
                </a:solidFill>
                <a:latin typeface="Georgia"/>
              </a:rPr>
              <a:t>BROKEN SONNET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E9E2D0"/>
                </a:solidFill>
                <a:latin typeface="Georgia"/>
              </a:rPr>
              <a:t>irregular rhyme enacts the shattered colossus.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Thesis: THROUGH fractured form + frame, art — not empire — commands permanence.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III · SYNTHESIS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Seven Themes, One Matrix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each row can anchor a week of discussion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77240" y="1874519"/>
          <a:ext cx="10607039" cy="379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937"/>
                <a:gridCol w="4293325"/>
                <a:gridCol w="4040777"/>
              </a:tblGrid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THEME</a:t>
                      </a:r>
                    </a:p>
                  </a:txBody>
                  <a:tcPr anchor="ctr">
                    <a:solidFill>
                      <a:srgbClr val="2534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GUIDING QUESTION</a:t>
                      </a:r>
                    </a:p>
                  </a:txBody>
                  <a:tcPr anchor="ctr">
                    <a:solidFill>
                      <a:srgbClr val="2534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ANCHORS</a:t>
                      </a:r>
                    </a:p>
                  </a:txBody>
                  <a:tcPr anchor="ctr">
                    <a:solidFill>
                      <a:srgbClr val="253449"/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Nature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refuge, teacher, or terror?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Tintern Abbey · To Autumn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Imagination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what can mind make true?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Kubla Khan · Nightingale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Childhood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can innocence survive?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Songs pairings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Liberty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hope, betrayal, deferred spring?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London · Mask of Anarchy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Mortality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what endures — and should it?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Ozymandias · Grecian Urn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Exile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curse, choice, credential?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Childe Harold · Mariner</a:t>
                      </a:r>
                    </a:p>
                  </a:txBody>
                  <a:tcPr anchor="ctr">
                    <a:solidFill>
                      <a:srgbClr val="131E30"/>
                    </a:solidFill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C9A86A"/>
                          </a:solidFill>
                          <a:latin typeface="Georgia"/>
                        </a:rPr>
                        <a:t>Supernatural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why does haunting thrill?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F3EEE2"/>
                          </a:solidFill>
                          <a:latin typeface="Georgia"/>
                        </a:rPr>
                        <a:t>Mariner · La Belle Dame</a:t>
                      </a:r>
                    </a:p>
                  </a:txBody>
                  <a:tcPr anchor="ctr">
                    <a:solidFill>
                      <a:srgbClr val="1D2A3C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Leave able to argue ANY theme through ANY two set poems.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19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III ·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Four Matchups Worth Rehearsing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920240"/>
            <a:ext cx="5166360" cy="1664208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1920240"/>
            <a:ext cx="5166360" cy="1664208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8F52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2121408"/>
            <a:ext cx="4617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“The Lamb” × “The Tyger”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contraries within one vision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0488" y="1920240"/>
            <a:ext cx="5166360" cy="1664208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190488" y="1920240"/>
            <a:ext cx="5166360" cy="1664208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6A82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2121408"/>
            <a:ext cx="4617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“London” × “Westminster Bridge”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same city, opposite verdicts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767328"/>
            <a:ext cx="5166360" cy="1664208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" y="3767328"/>
            <a:ext cx="5166360" cy="1664208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9269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1560" y="3968496"/>
            <a:ext cx="4617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“Nightingale” × “Skylark”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two bird-escapes, one mortal ground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0488" y="3767328"/>
            <a:ext cx="5166360" cy="1664208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90488" y="3767328"/>
            <a:ext cx="5166360" cy="1664208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4278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64807" y="3968496"/>
            <a:ext cx="4617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1" i="0">
                <a:solidFill>
                  <a:srgbClr val="F3EEE2"/>
                </a:solidFill>
                <a:latin typeface="Georgia"/>
              </a:rPr>
              <a:t>“Ozymandias” × “Grecian Urn”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A6B1C0"/>
                </a:solidFill>
                <a:latin typeface="Georgia"/>
              </a:rPr>
              <a:t>ironic ruin vs teasing permanence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Weave inside paragraphs — never write two mini-essays side by side.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PART III · ESSAY CRAFT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The PETAL Paragraph Engine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901952"/>
            <a:ext cx="6675120" cy="713232"/>
          </a:xfrm>
          <a:prstGeom prst="roundRect">
            <a:avLst/>
          </a:prstGeom>
          <a:solidFill>
            <a:srgbClr val="413842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73836" y="1970532"/>
            <a:ext cx="576072" cy="576072"/>
          </a:xfrm>
          <a:prstGeom prst="ellipse">
            <a:avLst/>
          </a:prstGeom>
          <a:noFill/>
          <a:ln w="20320">
            <a:solidFill>
              <a:srgbClr val="C46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14983" y="2011680"/>
            <a:ext cx="493776" cy="49377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14983" y="1993392"/>
            <a:ext cx="49377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>
                <a:solidFill>
                  <a:srgbClr val="C46A5A"/>
                </a:solidFill>
                <a:latin typeface="Georgia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7632" y="2029968"/>
            <a:ext cx="5669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3EEE2"/>
                </a:solidFill>
                <a:latin typeface="Georgia"/>
              </a:rPr>
              <a:t>Point — one claim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2743200"/>
            <a:ext cx="6675120" cy="713232"/>
          </a:xfrm>
          <a:prstGeom prst="roundRect">
            <a:avLst/>
          </a:prstGeom>
          <a:solidFill>
            <a:srgbClr val="354154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3836" y="2811780"/>
            <a:ext cx="576072" cy="576072"/>
          </a:xfrm>
          <a:prstGeom prst="ellipse">
            <a:avLst/>
          </a:prstGeom>
          <a:noFill/>
          <a:ln w="20320">
            <a:solidFill>
              <a:srgbClr val="8B93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14983" y="2852928"/>
            <a:ext cx="493776" cy="49377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14983" y="2834640"/>
            <a:ext cx="49377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>
                <a:solidFill>
                  <a:srgbClr val="8B93AC"/>
                </a:solidFill>
                <a:latin typeface="Georgia"/>
              </a:rP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27632" y="2871216"/>
            <a:ext cx="5669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3EEE2"/>
                </a:solidFill>
                <a:latin typeface="Georgia"/>
              </a:rPr>
              <a:t>Evidence embedded (≤8 words)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3584448"/>
            <a:ext cx="6675120" cy="713232"/>
          </a:xfrm>
          <a:prstGeom prst="roundRect">
            <a:avLst/>
          </a:prstGeom>
          <a:solidFill>
            <a:srgbClr val="2F4158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3836" y="3653027"/>
            <a:ext cx="576072" cy="576072"/>
          </a:xfrm>
          <a:prstGeom prst="ellipse">
            <a:avLst/>
          </a:prstGeom>
          <a:noFill/>
          <a:ln w="20320">
            <a:solidFill>
              <a:srgbClr val="6F95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14983" y="3694175"/>
            <a:ext cx="493776" cy="49377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4983" y="3675887"/>
            <a:ext cx="49377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>
                <a:solidFill>
                  <a:srgbClr val="6F95BE"/>
                </a:solidFill>
                <a:latin typeface="Georgia"/>
              </a:rPr>
              <a:t>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7632" y="3712463"/>
            <a:ext cx="5669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3EEE2"/>
                </a:solidFill>
                <a:latin typeface="Georgia"/>
              </a:rPr>
              <a:t>Technique named precisely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425696"/>
            <a:ext cx="6675120" cy="713232"/>
          </a:xfrm>
          <a:prstGeom prst="roundRect">
            <a:avLst/>
          </a:prstGeom>
          <a:solidFill>
            <a:srgbClr val="294350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73836" y="4494275"/>
            <a:ext cx="576072" cy="576072"/>
          </a:xfrm>
          <a:prstGeom prst="ellipse">
            <a:avLst/>
          </a:prstGeom>
          <a:noFill/>
          <a:ln w="20320">
            <a:solidFill>
              <a:srgbClr val="57A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14983" y="4535423"/>
            <a:ext cx="493776" cy="49377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14983" y="4517136"/>
            <a:ext cx="49377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>
                <a:solidFill>
                  <a:srgbClr val="57A09A"/>
                </a:solidFill>
                <a:latin typeface="Georgia"/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27632" y="4553712"/>
            <a:ext cx="5669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3EEE2"/>
                </a:solidFill>
                <a:latin typeface="Georgia"/>
              </a:rPr>
              <a:t>Analysis of EFFECT — where marks live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77240" y="5266944"/>
            <a:ext cx="6675120" cy="713232"/>
          </a:xfrm>
          <a:prstGeom prst="roundRect">
            <a:avLst/>
          </a:prstGeom>
          <a:solidFill>
            <a:srgbClr val="423F46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73836" y="5335523"/>
            <a:ext cx="576072" cy="576072"/>
          </a:xfrm>
          <a:prstGeom prst="ellipse">
            <a:avLst/>
          </a:prstGeom>
          <a:noFill/>
          <a:ln w="2032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14983" y="5376671"/>
            <a:ext cx="493776" cy="493776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14983" y="5358383"/>
            <a:ext cx="49377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>
                <a:solidFill>
                  <a:srgbClr val="C98A6A"/>
                </a:solidFill>
                <a:latin typeface="Georgia"/>
              </a:rPr>
              <a:t>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27632" y="5394959"/>
            <a:ext cx="5669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3EEE2"/>
                </a:solidFill>
                <a:latin typeface="Georgia"/>
              </a:rPr>
              <a:t>Link back to thesis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772400" y="1901952"/>
            <a:ext cx="3639312" cy="3950208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7772400" y="1901952"/>
            <a:ext cx="3639312" cy="3950208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6E3A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10144" y="2103120"/>
            <a:ext cx="3200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9E4A5A"/>
                </a:solidFill>
                <a:latin typeface="Georgia"/>
              </a:rPr>
              <a:t>MARK-EATING ERRORS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10144" y="2615184"/>
            <a:ext cx="320040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</a:pPr>
            <a:r>
              <a:rPr sz="936" b="1" i="0">
                <a:solidFill>
                  <a:srgbClr val="9E4A5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retelling the poem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</a:pPr>
            <a:r>
              <a:rPr sz="936" b="1" i="0">
                <a:solidFill>
                  <a:srgbClr val="9E4A5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feature-spotting without effect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</a:pPr>
            <a:r>
              <a:rPr sz="936" b="1" i="0">
                <a:solidFill>
                  <a:srgbClr val="9E4A5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context dumped, not woven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</a:pPr>
            <a:r>
              <a:rPr sz="936" b="1" i="0">
                <a:solidFill>
                  <a:srgbClr val="9E4A5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one reading claimed as 'obvious'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</a:pPr>
            <a:r>
              <a:rPr sz="936" b="1" i="0">
                <a:solidFill>
                  <a:srgbClr val="9E4A5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ignoring form entirely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Weak: 'Shelley uses irony.' Strong: irony that topples the boast mid-line.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SEMINAR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Five Questions Worth Arguing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7531" y="1906524"/>
            <a:ext cx="630936" cy="630936"/>
          </a:xfrm>
          <a:prstGeom prst="ellipse">
            <a:avLst/>
          </a:prstGeom>
          <a:noFill/>
          <a:ln w="20320">
            <a:solidFill>
              <a:srgbClr val="C46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68680" y="1947672"/>
            <a:ext cx="548640" cy="54864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29384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>
                <a:solidFill>
                  <a:srgbClr val="C46A5A"/>
                </a:solidFill>
                <a:latin typeface="Georgia"/>
              </a:rPr>
              <a:t>Q1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1975104"/>
            <a:ext cx="97840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3EEE2"/>
                </a:solidFill>
                <a:latin typeface="Georgia"/>
              </a:rPr>
              <a:t>Rebellion or inheritance — were the Romantics completing the Enlightenment?</a:t>
            </a:r>
          </a:p>
        </p:txBody>
      </p:sp>
      <p:sp>
        <p:nvSpPr>
          <p:cNvPr id="14" name="Oval 13"/>
          <p:cNvSpPr/>
          <p:nvPr/>
        </p:nvSpPr>
        <p:spPr>
          <a:xfrm>
            <a:off x="827531" y="2711196"/>
            <a:ext cx="630936" cy="630936"/>
          </a:xfrm>
          <a:prstGeom prst="ellipse">
            <a:avLst/>
          </a:prstGeom>
          <a:noFill/>
          <a:ln w="20320">
            <a:solidFill>
              <a:srgbClr val="8FAE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8680" y="2752344"/>
            <a:ext cx="548640" cy="54864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2734056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>
                <a:solidFill>
                  <a:srgbClr val="8FAE6E"/>
                </a:solidFill>
                <a:latin typeface="Georgia"/>
              </a:rPr>
              <a:t>Q2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2779776"/>
            <a:ext cx="97840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3EEE2"/>
                </a:solidFill>
                <a:latin typeface="Georgia"/>
              </a:rPr>
              <a:t>“Nature is Romanticism's church.” Defend, challenge, complicate.</a:t>
            </a:r>
          </a:p>
        </p:txBody>
      </p:sp>
      <p:sp>
        <p:nvSpPr>
          <p:cNvPr id="18" name="Oval 17"/>
          <p:cNvSpPr/>
          <p:nvPr/>
        </p:nvSpPr>
        <p:spPr>
          <a:xfrm>
            <a:off x="827531" y="3515868"/>
            <a:ext cx="630936" cy="630936"/>
          </a:xfrm>
          <a:prstGeom prst="ellipse">
            <a:avLst/>
          </a:prstGeom>
          <a:noFill/>
          <a:ln w="20320">
            <a:solidFill>
              <a:srgbClr val="6F95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68680" y="3557015"/>
            <a:ext cx="548640" cy="54864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538727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>
                <a:solidFill>
                  <a:srgbClr val="6F95BE"/>
                </a:solidFill>
                <a:latin typeface="Georgia"/>
              </a:rPr>
              <a:t>Q3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3584448"/>
            <a:ext cx="97840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3EEE2"/>
                </a:solidFill>
                <a:latin typeface="Georgia"/>
              </a:rPr>
              <a:t>Why did history shelve Hemans and Smith while elevating Byron?</a:t>
            </a:r>
          </a:p>
        </p:txBody>
      </p:sp>
      <p:sp>
        <p:nvSpPr>
          <p:cNvPr id="22" name="Oval 21"/>
          <p:cNvSpPr/>
          <p:nvPr/>
        </p:nvSpPr>
        <p:spPr>
          <a:xfrm>
            <a:off x="827531" y="4320540"/>
            <a:ext cx="630936" cy="630936"/>
          </a:xfrm>
          <a:prstGeom prst="ellipse">
            <a:avLst/>
          </a:prstGeom>
          <a:noFill/>
          <a:ln w="20320">
            <a:solidFill>
              <a:srgbClr val="57A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68680" y="4361688"/>
            <a:ext cx="548640" cy="54864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>
                <a:solidFill>
                  <a:srgbClr val="57A09A"/>
                </a:solidFill>
                <a:latin typeface="Georgia"/>
              </a:rPr>
              <a:t>Q4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00200" y="4389120"/>
            <a:ext cx="97840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3EEE2"/>
                </a:solidFill>
                <a:latin typeface="Georgia"/>
              </a:rPr>
              <a:t>Is Wordsworth's 'spontaneous overflow' actually engineered — and does it matter?</a:t>
            </a:r>
          </a:p>
        </p:txBody>
      </p:sp>
      <p:sp>
        <p:nvSpPr>
          <p:cNvPr id="26" name="Oval 25"/>
          <p:cNvSpPr/>
          <p:nvPr/>
        </p:nvSpPr>
        <p:spPr>
          <a:xfrm>
            <a:off x="827531" y="5125212"/>
            <a:ext cx="630936" cy="630936"/>
          </a:xfrm>
          <a:prstGeom prst="ellipse">
            <a:avLst/>
          </a:prstGeom>
          <a:noFill/>
          <a:ln w="20320">
            <a:solidFill>
              <a:srgbClr val="C98A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68680" y="5166360"/>
            <a:ext cx="548640" cy="54864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5148072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>
                <a:solidFill>
                  <a:srgbClr val="C98A6A"/>
                </a:solidFill>
                <a:latin typeface="Georgia"/>
              </a:rPr>
              <a:t>Q5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5193792"/>
            <a:ext cx="97840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3EEE2"/>
                </a:solidFill>
                <a:latin typeface="Georgia"/>
              </a:rPr>
              <a:t>What would a Romantic poem about 2026 sound like?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Multiple readings are the point — evaluation beats assertion.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ASSESSMENT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Three Tasks, Three Skill Sets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920240"/>
            <a:ext cx="3520440" cy="338328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1920240"/>
            <a:ext cx="3520440" cy="338328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5371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3271" y="2176272"/>
            <a:ext cx="30175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6F95BE"/>
                </a:solidFill>
                <a:latin typeface="Georgia"/>
              </a:rPr>
              <a:t>ANALYTICAL ESSAY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271" y="2971800"/>
            <a:ext cx="3035808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36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comparative pairing argument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36" b="1" i="0">
                <a:solidFill>
                  <a:srgbClr val="6F95BE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thesis + PETAL + rival readings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53127" y="1920240"/>
            <a:ext cx="3520440" cy="338328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453127" y="1920240"/>
            <a:ext cx="3520440" cy="338328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4278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09159" y="2176272"/>
            <a:ext cx="30175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57A09A"/>
                </a:solidFill>
                <a:latin typeface="Georgia"/>
              </a:rPr>
              <a:t>CLOSE-READING ORAL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59" y="2971800"/>
            <a:ext cx="3035808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36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recorded annotation walkthrough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36" b="1" i="0">
                <a:solidFill>
                  <a:srgbClr val="57A09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think aloud in five steps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9015" y="1920240"/>
            <a:ext cx="3520440" cy="338328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129015" y="1920240"/>
            <a:ext cx="3520440" cy="338328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9269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85047" y="2176272"/>
            <a:ext cx="30175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C98A6A"/>
                </a:solidFill>
                <a:latin typeface="Georgia"/>
              </a:rPr>
              <a:t>CREATIVE TRANSFORMATION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7" y="2971800"/>
            <a:ext cx="3035808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36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modernise 'London' or extend Blake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936" b="1" i="0">
                <a:solidFill>
                  <a:srgbClr val="C98A6A"/>
                </a:solidFill>
                <a:latin typeface="Georgia"/>
              </a:rPr>
              <a:t>◆  </a:t>
            </a:r>
            <a:r>
              <a:rPr sz="1300" b="0" i="0">
                <a:solidFill>
                  <a:srgbClr val="F3EEE2"/>
                </a:solidFill>
                <a:latin typeface="Georgia"/>
              </a:rPr>
              <a:t>+ reflective commentary justifies choices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In creating tasks, commentary on YOUR choices carries the marks.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6233A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C9A86A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E4A5A"/>
                </a:solidFill>
                <a:latin typeface="Georgia"/>
              </a:rPr>
              <a:t>GOING FURTHER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Where to Wander Next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938528"/>
            <a:ext cx="5166360" cy="1115568"/>
          </a:xfrm>
          <a:prstGeom prst="roundRect">
            <a:avLst>
              <a:gd name="adj" fmla="val 4500"/>
            </a:avLst>
          </a:prstGeom>
          <a:solidFill>
            <a:srgbClr val="1D2A3C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2103120"/>
            <a:ext cx="45720" cy="786384"/>
          </a:xfrm>
          <a:prstGeom prst="rect">
            <a:avLst/>
          </a:prstGeom>
          <a:solidFill>
            <a:srgbClr val="C46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3" y="2084832"/>
            <a:ext cx="47548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50" b="1" i="0">
                <a:solidFill>
                  <a:srgbClr val="F3EEE2"/>
                </a:solidFill>
                <a:latin typeface="Georgia"/>
              </a:rPr>
              <a:t>British Library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Discovering Literature: Romantics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38528"/>
            <a:ext cx="5166360" cy="1115568"/>
          </a:xfrm>
          <a:prstGeom prst="roundRect">
            <a:avLst>
              <a:gd name="adj" fmla="val 4500"/>
            </a:avLst>
          </a:prstGeom>
          <a:solidFill>
            <a:srgbClr val="1D2A3C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2103120"/>
            <a:ext cx="45720" cy="786384"/>
          </a:xfrm>
          <a:prstGeom prst="rect">
            <a:avLst/>
          </a:prstGeom>
          <a:solidFill>
            <a:srgbClr val="6F95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55664" y="2084832"/>
            <a:ext cx="47548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50" b="1" i="0">
                <a:solidFill>
                  <a:srgbClr val="F3EEE2"/>
                </a:solidFill>
                <a:latin typeface="Georgia"/>
              </a:rPr>
              <a:t>Blake Archive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every illuminated plate, free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236976"/>
            <a:ext cx="5166360" cy="1115568"/>
          </a:xfrm>
          <a:prstGeom prst="roundRect">
            <a:avLst>
              <a:gd name="adj" fmla="val 4500"/>
            </a:avLst>
          </a:prstGeom>
          <a:solidFill>
            <a:srgbClr val="1D2A3C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3401568"/>
            <a:ext cx="45720" cy="786384"/>
          </a:xfrm>
          <a:prstGeom prst="rect">
            <a:avLst/>
          </a:prstGeom>
          <a:solidFill>
            <a:srgbClr val="57A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14983" y="3383280"/>
            <a:ext cx="47548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50" b="1" i="0">
                <a:solidFill>
                  <a:srgbClr val="F3EEE2"/>
                </a:solidFill>
                <a:latin typeface="Georgia"/>
              </a:rPr>
              <a:t>Poetry Foundation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poems + crisp bios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236976"/>
            <a:ext cx="5166360" cy="1115568"/>
          </a:xfrm>
          <a:prstGeom prst="roundRect">
            <a:avLst>
              <a:gd name="adj" fmla="val 4500"/>
            </a:avLst>
          </a:prstGeom>
          <a:solidFill>
            <a:srgbClr val="1D2A3C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401568"/>
            <a:ext cx="45720" cy="786384"/>
          </a:xfrm>
          <a:prstGeom prst="rect">
            <a:avLst/>
          </a:prstGeom>
          <a:solidFill>
            <a:srgbClr val="C46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5664" y="3383280"/>
            <a:ext cx="47548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50" b="1" i="0">
                <a:solidFill>
                  <a:srgbClr val="F3EEE2"/>
                </a:solidFill>
                <a:latin typeface="Georgia"/>
              </a:rPr>
              <a:t>BBC In Our Time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one episode per poet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535424"/>
            <a:ext cx="5166360" cy="1115568"/>
          </a:xfrm>
          <a:prstGeom prst="roundRect">
            <a:avLst>
              <a:gd name="adj" fmla="val 4500"/>
            </a:avLst>
          </a:prstGeom>
          <a:solidFill>
            <a:srgbClr val="1D2A3C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77240" y="4700016"/>
            <a:ext cx="45720" cy="786384"/>
          </a:xfrm>
          <a:prstGeom prst="rect">
            <a:avLst/>
          </a:prstGeom>
          <a:solidFill>
            <a:srgbClr val="6F95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14983" y="4681728"/>
            <a:ext cx="47548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50" b="1" i="0">
                <a:solidFill>
                  <a:srgbClr val="F3EEE2"/>
                </a:solidFill>
                <a:latin typeface="Georgia"/>
              </a:rPr>
              <a:t>Bright Star (2009)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Keats &amp; Fanny Brawne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535424"/>
            <a:ext cx="5166360" cy="1115568"/>
          </a:xfrm>
          <a:prstGeom prst="roundRect">
            <a:avLst>
              <a:gd name="adj" fmla="val 4500"/>
            </a:avLst>
          </a:prstGeom>
          <a:solidFill>
            <a:srgbClr val="1D2A3C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17920" y="4700016"/>
            <a:ext cx="45720" cy="786384"/>
          </a:xfrm>
          <a:prstGeom prst="rect">
            <a:avLst/>
          </a:prstGeom>
          <a:solidFill>
            <a:srgbClr val="57A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55664" y="4681728"/>
            <a:ext cx="47548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50" b="1" i="0">
                <a:solidFill>
                  <a:srgbClr val="F3EEE2"/>
                </a:solidFill>
                <a:latin typeface="Georgia"/>
              </a:rPr>
              <a:t>Pandaemonium (2000)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A6B1C0"/>
                </a:solidFill>
                <a:latin typeface="Georgia"/>
              </a:rPr>
              <a:t>W &amp; C dramatised — liberties included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8368" y="5870448"/>
            <a:ext cx="10874959" cy="475488"/>
          </a:xfrm>
          <a:prstGeom prst="roundRect">
            <a:avLst>
              <a:gd name="adj" fmla="val 50000"/>
            </a:avLst>
          </a:prstGeom>
          <a:solidFill>
            <a:srgbClr val="253449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" y="5925312"/>
            <a:ext cx="45720" cy="365760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888736"/>
            <a:ext cx="10509199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A86A"/>
                </a:solidFill>
                <a:latin typeface="Georgia"/>
              </a:rPr>
              <a:t>BIG IDEA   </a:t>
            </a:r>
            <a:r>
              <a:rPr sz="1450" b="0" i="1">
                <a:solidFill>
                  <a:srgbClr val="E9E2D0"/>
                </a:solidFill>
                <a:latin typeface="Georgia"/>
              </a:rPr>
              <a:t>Handbook PDF holds the full toolkit — keep it beside every lesson.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C1321"/>
            </a:gs>
            <a:gs pos="100000">
              <a:srgbClr val="252C4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011680" y="4343400"/>
            <a:ext cx="8138160" cy="2103120"/>
          </a:xfrm>
          <a:prstGeom prst="ellipse">
            <a:avLst/>
          </a:prstGeom>
          <a:solidFill>
            <a:srgbClr val="C9A86A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9554350" y="1465335"/>
            <a:ext cx="41148" cy="41148"/>
          </a:xfrm>
          <a:prstGeom prst="diamond">
            <a:avLst/>
          </a:prstGeom>
          <a:solidFill>
            <a:srgbClr val="C9A86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610527" y="2035804"/>
            <a:ext cx="41148" cy="41148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7951833" y="237806"/>
            <a:ext cx="54864" cy="54864"/>
          </a:xfrm>
          <a:prstGeom prst="diamond">
            <a:avLst/>
          </a:prstGeom>
          <a:solidFill>
            <a:srgbClr val="C9A86A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6047664" y="3235714"/>
            <a:ext cx="41148" cy="41148"/>
          </a:xfrm>
          <a:prstGeom prst="diamond">
            <a:avLst/>
          </a:prstGeom>
          <a:solidFill>
            <a:srgbClr val="C9A86A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4786541" y="1486521"/>
            <a:ext cx="32004" cy="32004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3297780" y="2010863"/>
            <a:ext cx="41148" cy="41148"/>
          </a:xfrm>
          <a:prstGeom prst="diamond">
            <a:avLst/>
          </a:prstGeom>
          <a:solidFill>
            <a:srgbClr val="F2EA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0091771" y="2874422"/>
            <a:ext cx="73152" cy="73152"/>
          </a:xfrm>
          <a:prstGeom prst="diamond">
            <a:avLst/>
          </a:prstGeom>
          <a:solidFill>
            <a:srgbClr val="F2EAD6">
              <a:alpha val="6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1160368" y="3414251"/>
            <a:ext cx="41148" cy="41148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293532" y="2417756"/>
            <a:ext cx="32004" cy="32004"/>
          </a:xfrm>
          <a:prstGeom prst="diamond">
            <a:avLst/>
          </a:prstGeom>
          <a:solidFill>
            <a:srgbClr val="F2EAD6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576506" y="1260485"/>
            <a:ext cx="32004" cy="32004"/>
          </a:xfrm>
          <a:prstGeom prst="diamond">
            <a:avLst/>
          </a:prstGeom>
          <a:solidFill>
            <a:srgbClr val="C9A86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929213" y="3427983"/>
            <a:ext cx="73152" cy="73152"/>
          </a:xfrm>
          <a:prstGeom prst="diamond">
            <a:avLst/>
          </a:prstGeom>
          <a:solidFill>
            <a:srgbClr val="F2EAD6">
              <a:alpha val="7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7306988" y="1168961"/>
            <a:ext cx="73152" cy="73152"/>
          </a:xfrm>
          <a:prstGeom prst="diamond">
            <a:avLst/>
          </a:prstGeom>
          <a:solidFill>
            <a:srgbClr val="F2EAD6">
              <a:alpha val="5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9198943" y="1687032"/>
            <a:ext cx="32004" cy="32004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732532" y="1587320"/>
            <a:ext cx="73152" cy="73152"/>
          </a:xfrm>
          <a:prstGeom prst="diamond">
            <a:avLst/>
          </a:prstGeom>
          <a:solidFill>
            <a:srgbClr val="F2EAD6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>
            <a:off x="6127379" y="2364365"/>
            <a:ext cx="73152" cy="73152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>
            <a:off x="9827033" y="2712341"/>
            <a:ext cx="41148" cy="41148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>
            <a:off x="473710" y="2071035"/>
            <a:ext cx="54864" cy="54864"/>
          </a:xfrm>
          <a:prstGeom prst="diamond">
            <a:avLst/>
          </a:prstGeom>
          <a:solidFill>
            <a:srgbClr val="F2EAD6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Diamond 19"/>
          <p:cNvSpPr/>
          <p:nvPr/>
        </p:nvSpPr>
        <p:spPr>
          <a:xfrm>
            <a:off x="6958500" y="464627"/>
            <a:ext cx="73152" cy="73152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>
            <a:off x="9053344" y="330023"/>
            <a:ext cx="32004" cy="32004"/>
          </a:xfrm>
          <a:prstGeom prst="diamond">
            <a:avLst/>
          </a:prstGeom>
          <a:solidFill>
            <a:srgbClr val="F2EAD6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>
            <a:off x="11008578" y="659136"/>
            <a:ext cx="73152" cy="73152"/>
          </a:xfrm>
          <a:prstGeom prst="diamond">
            <a:avLst/>
          </a:prstGeom>
          <a:solidFill>
            <a:srgbClr val="F2EAD6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>
            <a:off x="10205816" y="1136980"/>
            <a:ext cx="41148" cy="41148"/>
          </a:xfrm>
          <a:prstGeom prst="diamond">
            <a:avLst/>
          </a:prstGeom>
          <a:solidFill>
            <a:srgbClr val="C9A86A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>
            <a:off x="2150077" y="794615"/>
            <a:ext cx="32004" cy="32004"/>
          </a:xfrm>
          <a:prstGeom prst="diamond">
            <a:avLst/>
          </a:prstGeom>
          <a:solidFill>
            <a:srgbClr val="F2EAD6">
              <a:alpha val="8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>
            <a:off x="6098314" y="1667438"/>
            <a:ext cx="73152" cy="73152"/>
          </a:xfrm>
          <a:prstGeom prst="diamond">
            <a:avLst/>
          </a:prstGeom>
          <a:solidFill>
            <a:srgbClr val="F2EAD6">
              <a:alpha val="5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>
            <a:off x="7221893" y="3588359"/>
            <a:ext cx="73152" cy="73152"/>
          </a:xfrm>
          <a:prstGeom prst="diamond">
            <a:avLst/>
          </a:prstGeom>
          <a:solidFill>
            <a:srgbClr val="F2EAD6">
              <a:alpha val="6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>
            <a:off x="6556360" y="1320102"/>
            <a:ext cx="41148" cy="41148"/>
          </a:xfrm>
          <a:prstGeom prst="diamond">
            <a:avLst/>
          </a:prstGeom>
          <a:solidFill>
            <a:srgbClr val="F2EAD6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>
            <a:off x="1095932" y="299986"/>
            <a:ext cx="41148" cy="41148"/>
          </a:xfrm>
          <a:prstGeom prst="diamond">
            <a:avLst/>
          </a:prstGeom>
          <a:solidFill>
            <a:srgbClr val="F2EAD6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>
            <a:off x="10473271" y="2165425"/>
            <a:ext cx="32004" cy="32004"/>
          </a:xfrm>
          <a:prstGeom prst="diamond">
            <a:avLst/>
          </a:prstGeom>
          <a:solidFill>
            <a:srgbClr val="F2EAD6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>
            <a:off x="1534164" y="2748844"/>
            <a:ext cx="54864" cy="54864"/>
          </a:xfrm>
          <a:prstGeom prst="diamond">
            <a:avLst/>
          </a:prstGeom>
          <a:solidFill>
            <a:srgbClr val="C9A86A">
              <a:alpha val="5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>
            <a:off x="6458516" y="3332308"/>
            <a:ext cx="73152" cy="73152"/>
          </a:xfrm>
          <a:prstGeom prst="diamond">
            <a:avLst/>
          </a:prstGeom>
          <a:solidFill>
            <a:srgbClr val="C9A86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>
            <a:off x="7822210" y="3436860"/>
            <a:ext cx="54864" cy="54864"/>
          </a:xfrm>
          <a:prstGeom prst="diamond">
            <a:avLst/>
          </a:prstGeom>
          <a:solidFill>
            <a:srgbClr val="C9A86A">
              <a:alpha val="8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Diamond 32"/>
          <p:cNvSpPr/>
          <p:nvPr/>
        </p:nvSpPr>
        <p:spPr>
          <a:xfrm>
            <a:off x="1274651" y="2215596"/>
            <a:ext cx="54864" cy="54864"/>
          </a:xfrm>
          <a:prstGeom prst="diamond">
            <a:avLst/>
          </a:prstGeom>
          <a:solidFill>
            <a:srgbClr val="F2EA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Diamond 33"/>
          <p:cNvSpPr/>
          <p:nvPr/>
        </p:nvSpPr>
        <p:spPr>
          <a:xfrm>
            <a:off x="11540678" y="3093093"/>
            <a:ext cx="73152" cy="73152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>
            <a:off x="7886243" y="1723274"/>
            <a:ext cx="73152" cy="73152"/>
          </a:xfrm>
          <a:prstGeom prst="diamond">
            <a:avLst/>
          </a:prstGeom>
          <a:solidFill>
            <a:srgbClr val="F2EAD6">
              <a:alpha val="8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Diamond 35"/>
          <p:cNvSpPr/>
          <p:nvPr/>
        </p:nvSpPr>
        <p:spPr>
          <a:xfrm>
            <a:off x="11543820" y="3550451"/>
            <a:ext cx="54864" cy="54864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Diamond 36"/>
          <p:cNvSpPr/>
          <p:nvPr/>
        </p:nvSpPr>
        <p:spPr>
          <a:xfrm>
            <a:off x="1471770" y="750627"/>
            <a:ext cx="32004" cy="32004"/>
          </a:xfrm>
          <a:prstGeom prst="diamond">
            <a:avLst/>
          </a:prstGeom>
          <a:solidFill>
            <a:srgbClr val="C9A86A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>
            <a:off x="7112736" y="2357573"/>
            <a:ext cx="32004" cy="32004"/>
          </a:xfrm>
          <a:prstGeom prst="diamond">
            <a:avLst/>
          </a:prstGeom>
          <a:solidFill>
            <a:srgbClr val="F2EAD6">
              <a:alpha val="6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Diamond 38"/>
          <p:cNvSpPr/>
          <p:nvPr/>
        </p:nvSpPr>
        <p:spPr>
          <a:xfrm>
            <a:off x="8642212" y="2454304"/>
            <a:ext cx="41148" cy="41148"/>
          </a:xfrm>
          <a:prstGeom prst="diamond">
            <a:avLst/>
          </a:prstGeom>
          <a:solidFill>
            <a:srgbClr val="F2EAD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Diamond 39"/>
          <p:cNvSpPr/>
          <p:nvPr/>
        </p:nvSpPr>
        <p:spPr>
          <a:xfrm>
            <a:off x="7853958" y="1530329"/>
            <a:ext cx="73152" cy="73152"/>
          </a:xfrm>
          <a:prstGeom prst="diamond">
            <a:avLst/>
          </a:prstGeom>
          <a:solidFill>
            <a:srgbClr val="C9A86A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Diamond 40"/>
          <p:cNvSpPr/>
          <p:nvPr/>
        </p:nvSpPr>
        <p:spPr>
          <a:xfrm>
            <a:off x="3763117" y="1592928"/>
            <a:ext cx="32004" cy="32004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Diamond 41"/>
          <p:cNvSpPr/>
          <p:nvPr/>
        </p:nvSpPr>
        <p:spPr>
          <a:xfrm>
            <a:off x="10069374" y="2108990"/>
            <a:ext cx="32004" cy="32004"/>
          </a:xfrm>
          <a:prstGeom prst="diamond">
            <a:avLst/>
          </a:prstGeom>
          <a:solidFill>
            <a:srgbClr val="F2EAD6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416034" y="454913"/>
            <a:ext cx="1650492" cy="1650492"/>
          </a:xfrm>
          <a:prstGeom prst="ellipse">
            <a:avLst/>
          </a:prstGeom>
          <a:solidFill>
            <a:srgbClr val="C9A86A">
              <a:alpha val="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702698" y="741578"/>
            <a:ext cx="1077163" cy="1077163"/>
          </a:xfrm>
          <a:prstGeom prst="ellipse">
            <a:avLst/>
          </a:prstGeom>
          <a:solidFill>
            <a:srgbClr val="F2EAD6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806940" y="845819"/>
            <a:ext cx="868680" cy="868680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Freeform 45"/>
          <p:cNvSpPr/>
          <p:nvPr/>
        </p:nvSpPr>
        <p:spPr>
          <a:xfrm>
            <a:off x="-182880" y="4778156"/>
            <a:ext cx="12374575" cy="2079844"/>
          </a:xfrm>
          <a:custGeom>
            <a:avLst/>
            <a:gdLst/>
            <a:ahLst/>
            <a:cxnLst/>
            <a:rect l="l" t="t" r="r" b="b"/>
            <a:pathLst>
              <a:path w="12374575" h="2079844">
                <a:moveTo>
                  <a:pt x="0" y="119924"/>
                </a:moveTo>
                <a:lnTo>
                  <a:pt x="455136" y="551200"/>
                </a:lnTo>
                <a:lnTo>
                  <a:pt x="960574" y="56228"/>
                </a:lnTo>
                <a:lnTo>
                  <a:pt x="1396417" y="719400"/>
                </a:lnTo>
                <a:lnTo>
                  <a:pt x="2062389" y="16926"/>
                </a:lnTo>
                <a:lnTo>
                  <a:pt x="2704789" y="648044"/>
                </a:lnTo>
                <a:lnTo>
                  <a:pt x="3390035" y="24648"/>
                </a:lnTo>
                <a:lnTo>
                  <a:pt x="3869688" y="708484"/>
                </a:lnTo>
                <a:lnTo>
                  <a:pt x="4421680" y="124345"/>
                </a:lnTo>
                <a:lnTo>
                  <a:pt x="4901352" y="612090"/>
                </a:lnTo>
                <a:lnTo>
                  <a:pt x="5440384" y="19733"/>
                </a:lnTo>
                <a:lnTo>
                  <a:pt x="5897163" y="660875"/>
                </a:lnTo>
                <a:lnTo>
                  <a:pt x="6508237" y="129745"/>
                </a:lnTo>
                <a:lnTo>
                  <a:pt x="7013576" y="457075"/>
                </a:lnTo>
                <a:lnTo>
                  <a:pt x="7594762" y="108522"/>
                </a:lnTo>
                <a:lnTo>
                  <a:pt x="8301145" y="590818"/>
                </a:lnTo>
                <a:lnTo>
                  <a:pt x="8752200" y="128314"/>
                </a:lnTo>
                <a:lnTo>
                  <a:pt x="9177886" y="599666"/>
                </a:lnTo>
                <a:lnTo>
                  <a:pt x="9737873" y="0"/>
                </a:lnTo>
                <a:lnTo>
                  <a:pt x="10290565" y="598714"/>
                </a:lnTo>
                <a:lnTo>
                  <a:pt x="10717737" y="116875"/>
                </a:lnTo>
                <a:lnTo>
                  <a:pt x="11240824" y="570517"/>
                </a:lnTo>
                <a:lnTo>
                  <a:pt x="11875508" y="68828"/>
                </a:lnTo>
                <a:lnTo>
                  <a:pt x="12374575" y="2079844"/>
                </a:lnTo>
                <a:lnTo>
                  <a:pt x="182880" y="2079844"/>
                </a:lnTo>
                <a:close/>
              </a:path>
            </a:pathLst>
          </a:custGeom>
          <a:solidFill>
            <a:srgbClr val="1622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Freeform 46"/>
          <p:cNvSpPr/>
          <p:nvPr/>
        </p:nvSpPr>
        <p:spPr>
          <a:xfrm>
            <a:off x="-182880" y="5447601"/>
            <a:ext cx="12502365" cy="1410399"/>
          </a:xfrm>
          <a:custGeom>
            <a:avLst/>
            <a:gdLst/>
            <a:ahLst/>
            <a:cxnLst/>
            <a:rect l="l" t="t" r="r" b="b"/>
            <a:pathLst>
              <a:path w="12502365" h="1410399">
                <a:moveTo>
                  <a:pt x="0" y="7856"/>
                </a:moveTo>
                <a:lnTo>
                  <a:pt x="534177" y="478583"/>
                </a:lnTo>
                <a:lnTo>
                  <a:pt x="1175264" y="9450"/>
                </a:lnTo>
                <a:lnTo>
                  <a:pt x="1709880" y="592095"/>
                </a:lnTo>
                <a:lnTo>
                  <a:pt x="2288199" y="34803"/>
                </a:lnTo>
                <a:lnTo>
                  <a:pt x="2841230" y="385530"/>
                </a:lnTo>
                <a:lnTo>
                  <a:pt x="3521390" y="46829"/>
                </a:lnTo>
                <a:lnTo>
                  <a:pt x="4027568" y="318985"/>
                </a:lnTo>
                <a:lnTo>
                  <a:pt x="4737234" y="38555"/>
                </a:lnTo>
                <a:lnTo>
                  <a:pt x="5393166" y="401310"/>
                </a:lnTo>
                <a:lnTo>
                  <a:pt x="5837455" y="0"/>
                </a:lnTo>
                <a:lnTo>
                  <a:pt x="6298296" y="478896"/>
                </a:lnTo>
                <a:lnTo>
                  <a:pt x="6791796" y="98911"/>
                </a:lnTo>
                <a:lnTo>
                  <a:pt x="7362432" y="441338"/>
                </a:lnTo>
                <a:lnTo>
                  <a:pt x="7993727" y="74664"/>
                </a:lnTo>
                <a:lnTo>
                  <a:pt x="8707696" y="474998"/>
                </a:lnTo>
                <a:lnTo>
                  <a:pt x="9424799" y="28816"/>
                </a:lnTo>
                <a:lnTo>
                  <a:pt x="10138697" y="383347"/>
                </a:lnTo>
                <a:lnTo>
                  <a:pt x="10788215" y="9919"/>
                </a:lnTo>
                <a:lnTo>
                  <a:pt x="11474418" y="445950"/>
                </a:lnTo>
                <a:lnTo>
                  <a:pt x="11906365" y="96861"/>
                </a:lnTo>
                <a:lnTo>
                  <a:pt x="12502365" y="555467"/>
                </a:lnTo>
                <a:lnTo>
                  <a:pt x="12374575" y="1410399"/>
                </a:lnTo>
                <a:lnTo>
                  <a:pt x="182880" y="1410399"/>
                </a:lnTo>
                <a:close/>
              </a:path>
            </a:pathLst>
          </a:custGeom>
          <a:solidFill>
            <a:srgbClr val="0F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5635343" y="6285527"/>
            <a:ext cx="2007322" cy="25603"/>
          </a:xfrm>
          <a:prstGeom prst="roundRect">
            <a:avLst/>
          </a:prstGeom>
          <a:solidFill>
            <a:srgbClr val="C9A86A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5149883" y="6452912"/>
            <a:ext cx="2034018" cy="25603"/>
          </a:xfrm>
          <a:prstGeom prst="roundRect">
            <a:avLst/>
          </a:prstGeom>
          <a:solidFill>
            <a:srgbClr val="C9A86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476097" y="6648045"/>
            <a:ext cx="1468757" cy="25603"/>
          </a:xfrm>
          <a:prstGeom prst="roundRect">
            <a:avLst/>
          </a:prstGeom>
          <a:solidFill>
            <a:srgbClr val="C9A86A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1339457" y="6816186"/>
            <a:ext cx="2692495" cy="25603"/>
          </a:xfrm>
          <a:prstGeom prst="roundRect">
            <a:avLst/>
          </a:prstGeom>
          <a:solidFill>
            <a:srgbClr val="C9A86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463040" y="1554480"/>
            <a:ext cx="9235440" cy="3017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0" i="1">
                <a:solidFill>
                  <a:srgbClr val="F3EEE2"/>
                </a:solidFill>
                <a:latin typeface="Georgia"/>
              </a:rPr>
              <a:t>“Bliss was it in that dawn to be alive,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</a:pPr>
            <a:r>
              <a:rPr sz="2500" b="0" i="1">
                <a:solidFill>
                  <a:srgbClr val="F3EEE2"/>
                </a:solidFill>
                <a:latin typeface="Georgia"/>
              </a:rPr>
              <a:t>But to be young was very Heaven!”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600"/>
              </a:spcAft>
            </a:pPr>
            <a:r>
              <a:rPr sz="1300" b="1" i="0">
                <a:solidFill>
                  <a:srgbClr val="C9A86A"/>
                </a:solidFill>
                <a:latin typeface="Georgia"/>
              </a:rPr>
              <a:t>— Wordsworth, The Prelude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136184" y="3969410"/>
            <a:ext cx="749808" cy="16459"/>
          </a:xfrm>
          <a:prstGeom prst="rect">
            <a:avLst/>
          </a:prstGeom>
          <a:solidFill>
            <a:srgbClr val="9E4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306616" y="3969410"/>
            <a:ext cx="749808" cy="16459"/>
          </a:xfrm>
          <a:prstGeom prst="rect">
            <a:avLst/>
          </a:prstGeom>
          <a:solidFill>
            <a:srgbClr val="9E4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Diamond 54"/>
          <p:cNvSpPr/>
          <p:nvPr/>
        </p:nvSpPr>
        <p:spPr>
          <a:xfrm>
            <a:off x="6046012" y="3927348"/>
            <a:ext cx="100584" cy="100584"/>
          </a:xfrm>
          <a:prstGeom prst="diamond">
            <a:avLst/>
          </a:prstGeom>
          <a:solidFill>
            <a:srgbClr val="9E4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463040" y="4343400"/>
            <a:ext cx="92354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1">
                <a:solidFill>
                  <a:srgbClr val="E9E2D0"/>
                </a:solidFill>
                <a:latin typeface="Georgia"/>
              </a:rPr>
              <a:t>“Beauty is truth, truth beauty,” — that is all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6B1C0"/>
                </a:solidFill>
                <a:latin typeface="Georgia"/>
              </a:rPr>
              <a:t>— Keats, Ode on a Grecian Urn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C1321"/>
            </a:gs>
            <a:gs pos="100000">
              <a:srgbClr val="252C46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011680" y="4160520"/>
            <a:ext cx="8138160" cy="2103120"/>
          </a:xfrm>
          <a:prstGeom prst="ellipse">
            <a:avLst/>
          </a:prstGeom>
          <a:solidFill>
            <a:srgbClr val="C9A86A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5803888" y="2562502"/>
            <a:ext cx="73152" cy="73152"/>
          </a:xfrm>
          <a:prstGeom prst="diamond">
            <a:avLst/>
          </a:prstGeom>
          <a:solidFill>
            <a:srgbClr val="C9A86A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470015" y="3886037"/>
            <a:ext cx="41148" cy="41148"/>
          </a:xfrm>
          <a:prstGeom prst="diamond">
            <a:avLst/>
          </a:prstGeom>
          <a:solidFill>
            <a:srgbClr val="C9A86A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7857169" y="774584"/>
            <a:ext cx="73152" cy="73152"/>
          </a:xfrm>
          <a:prstGeom prst="diamond">
            <a:avLst/>
          </a:prstGeom>
          <a:solidFill>
            <a:srgbClr val="F2EAD6">
              <a:alpha val="5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560116" y="1720799"/>
            <a:ext cx="32004" cy="32004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7087554" y="3746886"/>
            <a:ext cx="54864" cy="54864"/>
          </a:xfrm>
          <a:prstGeom prst="diamond">
            <a:avLst/>
          </a:prstGeom>
          <a:solidFill>
            <a:srgbClr val="F2EAD6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305795" y="338009"/>
            <a:ext cx="73152" cy="73152"/>
          </a:xfrm>
          <a:prstGeom prst="diamond">
            <a:avLst/>
          </a:prstGeom>
          <a:solidFill>
            <a:srgbClr val="C9A86A">
              <a:alpha val="5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3710163" y="737014"/>
            <a:ext cx="73152" cy="73152"/>
          </a:xfrm>
          <a:prstGeom prst="diamond">
            <a:avLst/>
          </a:prstGeom>
          <a:solidFill>
            <a:srgbClr val="F2EA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8953425" y="2777818"/>
            <a:ext cx="41148" cy="41148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5679360" y="1019229"/>
            <a:ext cx="32004" cy="32004"/>
          </a:xfrm>
          <a:prstGeom prst="diamond">
            <a:avLst/>
          </a:prstGeom>
          <a:solidFill>
            <a:srgbClr val="F2EAD6">
              <a:alpha val="6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8087205" y="3300280"/>
            <a:ext cx="32004" cy="32004"/>
          </a:xfrm>
          <a:prstGeom prst="diamond">
            <a:avLst/>
          </a:prstGeom>
          <a:solidFill>
            <a:srgbClr val="C9A86A">
              <a:alpha val="7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3793632" y="3402622"/>
            <a:ext cx="41148" cy="41148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0378176" y="2734460"/>
            <a:ext cx="41148" cy="41148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>
            <a:off x="5200281" y="1876880"/>
            <a:ext cx="54864" cy="54864"/>
          </a:xfrm>
          <a:prstGeom prst="diamond">
            <a:avLst/>
          </a:prstGeom>
          <a:solidFill>
            <a:srgbClr val="F2EAD6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>
            <a:off x="9876036" y="1332423"/>
            <a:ext cx="41148" cy="41148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>
            <a:off x="10949143" y="436569"/>
            <a:ext cx="41148" cy="41148"/>
          </a:xfrm>
          <a:prstGeom prst="diamond">
            <a:avLst/>
          </a:prstGeom>
          <a:solidFill>
            <a:srgbClr val="F2EAD6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>
            <a:off x="6797959" y="3314023"/>
            <a:ext cx="73152" cy="73152"/>
          </a:xfrm>
          <a:prstGeom prst="diamond">
            <a:avLst/>
          </a:prstGeom>
          <a:solidFill>
            <a:srgbClr val="F2EAD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>
            <a:off x="3963065" y="2136014"/>
            <a:ext cx="32004" cy="32004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Diamond 19"/>
          <p:cNvSpPr/>
          <p:nvPr/>
        </p:nvSpPr>
        <p:spPr>
          <a:xfrm>
            <a:off x="6491596" y="2717404"/>
            <a:ext cx="41148" cy="41148"/>
          </a:xfrm>
          <a:prstGeom prst="diamond">
            <a:avLst/>
          </a:prstGeom>
          <a:solidFill>
            <a:srgbClr val="C9A86A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>
            <a:off x="9080145" y="3056140"/>
            <a:ext cx="54864" cy="54864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>
            <a:off x="1762089" y="1675783"/>
            <a:ext cx="73152" cy="73152"/>
          </a:xfrm>
          <a:prstGeom prst="diamond">
            <a:avLst/>
          </a:prstGeom>
          <a:solidFill>
            <a:srgbClr val="F2EAD6">
              <a:alpha val="5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>
            <a:off x="5123987" y="2743498"/>
            <a:ext cx="54864" cy="54864"/>
          </a:xfrm>
          <a:prstGeom prst="diamond">
            <a:avLst/>
          </a:prstGeom>
          <a:solidFill>
            <a:srgbClr val="F2EAD6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>
            <a:off x="9198033" y="1643931"/>
            <a:ext cx="41148" cy="41148"/>
          </a:xfrm>
          <a:prstGeom prst="diamond">
            <a:avLst/>
          </a:prstGeom>
          <a:solidFill>
            <a:srgbClr val="F2EAD6">
              <a:alpha val="7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>
            <a:off x="2947584" y="1261346"/>
            <a:ext cx="73152" cy="73152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>
            <a:off x="3242681" y="1802280"/>
            <a:ext cx="54864" cy="54864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>
            <a:off x="9025270" y="1970423"/>
            <a:ext cx="54864" cy="54864"/>
          </a:xfrm>
          <a:prstGeom prst="diamond">
            <a:avLst/>
          </a:prstGeom>
          <a:solidFill>
            <a:srgbClr val="F2EAD6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>
            <a:off x="804616" y="3129718"/>
            <a:ext cx="32004" cy="32004"/>
          </a:xfrm>
          <a:prstGeom prst="diamond">
            <a:avLst/>
          </a:prstGeom>
          <a:solidFill>
            <a:srgbClr val="C9A86A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>
            <a:off x="10706440" y="2993144"/>
            <a:ext cx="32004" cy="32004"/>
          </a:xfrm>
          <a:prstGeom prst="diamond">
            <a:avLst/>
          </a:prstGeom>
          <a:solidFill>
            <a:srgbClr val="F2EAD6">
              <a:alpha val="5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>
            <a:off x="4738386" y="2171476"/>
            <a:ext cx="41148" cy="41148"/>
          </a:xfrm>
          <a:prstGeom prst="diamond">
            <a:avLst/>
          </a:prstGeom>
          <a:solidFill>
            <a:srgbClr val="F2EAD6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>
            <a:off x="10445122" y="677302"/>
            <a:ext cx="32004" cy="32004"/>
          </a:xfrm>
          <a:prstGeom prst="diamond">
            <a:avLst/>
          </a:prstGeom>
          <a:solidFill>
            <a:srgbClr val="F2EAD6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>
            <a:off x="2003222" y="3271205"/>
            <a:ext cx="32004" cy="32004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38428" y="681228"/>
            <a:ext cx="1563624" cy="1563624"/>
          </a:xfrm>
          <a:prstGeom prst="ellipse">
            <a:avLst/>
          </a:prstGeom>
          <a:solidFill>
            <a:srgbClr val="C9A86A">
              <a:alpha val="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410004" y="952804"/>
            <a:ext cx="1020470" cy="1020470"/>
          </a:xfrm>
          <a:prstGeom prst="ellipse">
            <a:avLst/>
          </a:prstGeom>
          <a:solidFill>
            <a:srgbClr val="F2EAD6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508760" y="1051560"/>
            <a:ext cx="822960" cy="822960"/>
          </a:xfrm>
          <a:prstGeom prst="ellipse">
            <a:avLst/>
          </a:prstGeom>
          <a:solidFill>
            <a:srgbClr val="F2EA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-182880" y="4582676"/>
            <a:ext cx="12374575" cy="2275324"/>
          </a:xfrm>
          <a:custGeom>
            <a:avLst/>
            <a:gdLst/>
            <a:ahLst/>
            <a:cxnLst/>
            <a:rect l="l" t="t" r="r" b="b"/>
            <a:pathLst>
              <a:path w="12374575" h="2275324">
                <a:moveTo>
                  <a:pt x="0" y="66731"/>
                </a:moveTo>
                <a:lnTo>
                  <a:pt x="514903" y="535199"/>
                </a:lnTo>
                <a:lnTo>
                  <a:pt x="1104962" y="89200"/>
                </a:lnTo>
                <a:lnTo>
                  <a:pt x="1635831" y="658148"/>
                </a:lnTo>
                <a:lnTo>
                  <a:pt x="2083475" y="90790"/>
                </a:lnTo>
                <a:lnTo>
                  <a:pt x="2591002" y="608841"/>
                </a:lnTo>
                <a:lnTo>
                  <a:pt x="3030460" y="17050"/>
                </a:lnTo>
                <a:lnTo>
                  <a:pt x="3620401" y="590197"/>
                </a:lnTo>
                <a:lnTo>
                  <a:pt x="4302494" y="21026"/>
                </a:lnTo>
                <a:lnTo>
                  <a:pt x="4836995" y="584918"/>
                </a:lnTo>
                <a:lnTo>
                  <a:pt x="5334114" y="150235"/>
                </a:lnTo>
                <a:lnTo>
                  <a:pt x="5957372" y="644670"/>
                </a:lnTo>
                <a:lnTo>
                  <a:pt x="6600708" y="123441"/>
                </a:lnTo>
                <a:lnTo>
                  <a:pt x="7268969" y="740399"/>
                </a:lnTo>
                <a:lnTo>
                  <a:pt x="7932089" y="43006"/>
                </a:lnTo>
                <a:lnTo>
                  <a:pt x="8410908" y="601721"/>
                </a:lnTo>
                <a:lnTo>
                  <a:pt x="9109745" y="0"/>
                </a:lnTo>
                <a:lnTo>
                  <a:pt x="9789988" y="754998"/>
                </a:lnTo>
                <a:lnTo>
                  <a:pt x="10350117" y="20159"/>
                </a:lnTo>
                <a:lnTo>
                  <a:pt x="11082559" y="722448"/>
                </a:lnTo>
                <a:lnTo>
                  <a:pt x="11608297" y="37594"/>
                </a:lnTo>
                <a:lnTo>
                  <a:pt x="12206635" y="708706"/>
                </a:lnTo>
                <a:lnTo>
                  <a:pt x="12374575" y="2275324"/>
                </a:lnTo>
                <a:lnTo>
                  <a:pt x="182880" y="2275324"/>
                </a:lnTo>
                <a:close/>
              </a:path>
            </a:pathLst>
          </a:custGeom>
          <a:solidFill>
            <a:srgbClr val="1622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-182880" y="5251492"/>
            <a:ext cx="12374575" cy="1606508"/>
          </a:xfrm>
          <a:custGeom>
            <a:avLst/>
            <a:gdLst/>
            <a:ahLst/>
            <a:cxnLst/>
            <a:rect l="l" t="t" r="r" b="b"/>
            <a:pathLst>
              <a:path w="12374575" h="1606508">
                <a:moveTo>
                  <a:pt x="0" y="8818"/>
                </a:moveTo>
                <a:lnTo>
                  <a:pt x="560704" y="510527"/>
                </a:lnTo>
                <a:lnTo>
                  <a:pt x="1065751" y="138957"/>
                </a:lnTo>
                <a:lnTo>
                  <a:pt x="1665697" y="504964"/>
                </a:lnTo>
                <a:lnTo>
                  <a:pt x="2245213" y="74281"/>
                </a:lnTo>
                <a:lnTo>
                  <a:pt x="2710308" y="357104"/>
                </a:lnTo>
                <a:lnTo>
                  <a:pt x="3248811" y="24687"/>
                </a:lnTo>
                <a:lnTo>
                  <a:pt x="3901061" y="484271"/>
                </a:lnTo>
                <a:lnTo>
                  <a:pt x="4491002" y="135897"/>
                </a:lnTo>
                <a:lnTo>
                  <a:pt x="5221724" y="560966"/>
                </a:lnTo>
                <a:lnTo>
                  <a:pt x="5868299" y="111925"/>
                </a:lnTo>
                <a:lnTo>
                  <a:pt x="6598191" y="496516"/>
                </a:lnTo>
                <a:lnTo>
                  <a:pt x="7173982" y="47588"/>
                </a:lnTo>
                <a:lnTo>
                  <a:pt x="7689949" y="596778"/>
                </a:lnTo>
                <a:lnTo>
                  <a:pt x="8417709" y="141421"/>
                </a:lnTo>
                <a:lnTo>
                  <a:pt x="9090375" y="461065"/>
                </a:lnTo>
                <a:lnTo>
                  <a:pt x="9641399" y="0"/>
                </a:lnTo>
                <a:lnTo>
                  <a:pt x="10103345" y="466784"/>
                </a:lnTo>
                <a:lnTo>
                  <a:pt x="10732356" y="89457"/>
                </a:lnTo>
                <a:lnTo>
                  <a:pt x="11188589" y="404898"/>
                </a:lnTo>
                <a:lnTo>
                  <a:pt x="11762906" y="58278"/>
                </a:lnTo>
                <a:lnTo>
                  <a:pt x="12302516" y="481629"/>
                </a:lnTo>
                <a:lnTo>
                  <a:pt x="12374575" y="1606508"/>
                </a:lnTo>
                <a:lnTo>
                  <a:pt x="182880" y="1606508"/>
                </a:lnTo>
                <a:close/>
              </a:path>
            </a:pathLst>
          </a:custGeom>
          <a:solidFill>
            <a:srgbClr val="0F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635343" y="6102647"/>
            <a:ext cx="2007322" cy="25603"/>
          </a:xfrm>
          <a:prstGeom prst="roundRect">
            <a:avLst/>
          </a:prstGeom>
          <a:solidFill>
            <a:srgbClr val="C9A86A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5149883" y="6270032"/>
            <a:ext cx="2034018" cy="25603"/>
          </a:xfrm>
          <a:prstGeom prst="roundRect">
            <a:avLst/>
          </a:prstGeom>
          <a:solidFill>
            <a:srgbClr val="C9A86A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76097" y="6465165"/>
            <a:ext cx="1468757" cy="25603"/>
          </a:xfrm>
          <a:prstGeom prst="roundRect">
            <a:avLst/>
          </a:prstGeom>
          <a:solidFill>
            <a:srgbClr val="C9A86A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1339457" y="6633306"/>
            <a:ext cx="2692495" cy="25603"/>
          </a:xfrm>
          <a:prstGeom prst="roundRect">
            <a:avLst/>
          </a:prstGeom>
          <a:solidFill>
            <a:srgbClr val="C9A86A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56131" y="2473452"/>
            <a:ext cx="1636776" cy="1636776"/>
          </a:xfrm>
          <a:prstGeom prst="ellipse">
            <a:avLst/>
          </a:prstGeom>
          <a:noFill/>
          <a:ln w="20320">
            <a:solidFill>
              <a:srgbClr val="C9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97279" y="2514600"/>
            <a:ext cx="1554480" cy="1554480"/>
          </a:xfrm>
          <a:prstGeom prst="ellipse">
            <a:avLst/>
          </a:prstGeom>
          <a:solidFill>
            <a:srgbClr val="253449">
              <a:alpha val="9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97279" y="2496312"/>
            <a:ext cx="155448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1">
                <a:solidFill>
                  <a:srgbClr val="C9A86A"/>
                </a:solidFill>
                <a:latin typeface="Georgia"/>
              </a:rPr>
              <a:t>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08960" y="2331720"/>
            <a:ext cx="85039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3700" b="1" i="0">
                <a:solidFill>
                  <a:srgbClr val="F3EEE2"/>
                </a:solidFill>
                <a:latin typeface="Georgia"/>
              </a:rPr>
              <a:t>THE POEMS ON THE PAGE</a:t>
            </a:r>
          </a:p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 b="0" i="1">
                <a:solidFill>
                  <a:srgbClr val="A6B1C0"/>
                </a:solidFill>
                <a:latin typeface="Georgia"/>
              </a:rPr>
              <a:t>full texts for annotation — bring them to every lesson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55080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25512" y="4307738"/>
            <a:ext cx="749808" cy="1645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Diamond 47"/>
          <p:cNvSpPr/>
          <p:nvPr/>
        </p:nvSpPr>
        <p:spPr>
          <a:xfrm>
            <a:off x="7264908" y="4265676"/>
            <a:ext cx="100584" cy="100584"/>
          </a:xfrm>
          <a:prstGeom prst="diamond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45536" y="4553712"/>
            <a:ext cx="8503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C9A86A"/>
                </a:solidFill>
                <a:latin typeface="Georgia"/>
              </a:rPr>
              <a:t>Blake · Wordsworth · Coleridge     •     Byron · Shelley · Keats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32637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6012118" y="1083225"/>
            <a:ext cx="32004" cy="32004"/>
          </a:xfrm>
          <a:prstGeom prst="diamond">
            <a:avLst/>
          </a:prstGeom>
          <a:solidFill>
            <a:srgbClr val="F2EAD6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5688867" y="953395"/>
            <a:ext cx="54864" cy="54864"/>
          </a:xfrm>
          <a:prstGeom prst="diamond">
            <a:avLst/>
          </a:prstGeom>
          <a:solidFill>
            <a:srgbClr val="F2EAD6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8642314" y="1008247"/>
            <a:ext cx="73152" cy="73152"/>
          </a:xfrm>
          <a:prstGeom prst="diamond">
            <a:avLst/>
          </a:prstGeom>
          <a:solidFill>
            <a:srgbClr val="F2EAD6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5825701" y="1135229"/>
            <a:ext cx="41148" cy="41148"/>
          </a:xfrm>
          <a:prstGeom prst="diamond">
            <a:avLst/>
          </a:prstGeom>
          <a:solidFill>
            <a:srgbClr val="F2EAD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4138551" y="906470"/>
            <a:ext cx="41148" cy="41148"/>
          </a:xfrm>
          <a:prstGeom prst="diamond">
            <a:avLst/>
          </a:prstGeom>
          <a:solidFill>
            <a:srgbClr val="C9A86A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3172874" y="488515"/>
            <a:ext cx="41148" cy="41148"/>
          </a:xfrm>
          <a:prstGeom prst="diamond">
            <a:avLst/>
          </a:prstGeom>
          <a:solidFill>
            <a:srgbClr val="C9A86A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263601" y="521968"/>
            <a:ext cx="41148" cy="41148"/>
          </a:xfrm>
          <a:prstGeom prst="diamond">
            <a:avLst/>
          </a:prstGeom>
          <a:solidFill>
            <a:srgbClr val="F2EAD6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6878879" y="685156"/>
            <a:ext cx="73152" cy="73152"/>
          </a:xfrm>
          <a:prstGeom prst="diamond">
            <a:avLst/>
          </a:prstGeom>
          <a:solidFill>
            <a:srgbClr val="F2EAD6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7D4B47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46A5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“London” — William Blake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Songs of Experience (1794) · quatrains ABAB, iambic tetrameter · prophetic walking poem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46A5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relentless repetition (“in every”) and the sound of restraint — bans, cries, manacles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 wander thro’ each charter’d street,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Near where the charter’d Thames does flow.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mark in every face I meet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Marks of weakness, marks of woe.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every cry of every Man,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every Infant’s cry of fear,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every voice, in every ban,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The mind-forg’d manacles I hear.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How the Chimney-sweeper’s cry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Every black’ning Church appalls;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the hapless Soldier’s sigh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Runs in blood down Palace walls.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But most thro’ midnight streets I hear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How the youthful Harlot’s curse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Blasts the new-born Infant’s tear,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blights with plagues the Marriage hearse.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32637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0259848" y="1178789"/>
            <a:ext cx="73152" cy="73152"/>
          </a:xfrm>
          <a:prstGeom prst="diamond">
            <a:avLst/>
          </a:prstGeom>
          <a:solidFill>
            <a:srgbClr val="F2EAD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484658" y="491918"/>
            <a:ext cx="73152" cy="73152"/>
          </a:xfrm>
          <a:prstGeom prst="diamond">
            <a:avLst/>
          </a:prstGeom>
          <a:solidFill>
            <a:srgbClr val="F2EAD6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7596394" y="480926"/>
            <a:ext cx="54864" cy="54864"/>
          </a:xfrm>
          <a:prstGeom prst="diamond">
            <a:avLst/>
          </a:prstGeom>
          <a:solidFill>
            <a:srgbClr val="F2EAD6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8868272" y="887819"/>
            <a:ext cx="41148" cy="41148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3464541" y="762358"/>
            <a:ext cx="41148" cy="41148"/>
          </a:xfrm>
          <a:prstGeom prst="diamond">
            <a:avLst/>
          </a:prstGeom>
          <a:solidFill>
            <a:srgbClr val="F2EA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5306661" y="1031072"/>
            <a:ext cx="54864" cy="54864"/>
          </a:xfrm>
          <a:prstGeom prst="diamond">
            <a:avLst/>
          </a:prstGeom>
          <a:solidFill>
            <a:srgbClr val="F2EAD6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3699868" y="1126763"/>
            <a:ext cx="73152" cy="73152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269046" y="881089"/>
            <a:ext cx="73152" cy="73152"/>
          </a:xfrm>
          <a:prstGeom prst="diamond">
            <a:avLst/>
          </a:prstGeom>
          <a:solidFill>
            <a:srgbClr val="F2EAD6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7D4B47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46A5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“The Tyger” — William Blake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Songs of Experience (1794) · trochaic tetrameter (catalectic) · hymn of creation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46A5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hammering trochees, metallurgy imagery, questions that never get answered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Tyger Tyger, burning bright,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the forests of the night;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What immortal hand or eye,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Could frame thy fearful symmetry?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what distant deeps or skies,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Burnt the fire of thine eyes?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On what wings dare he aspire?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What the hand, dare seize the fire?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what shoulder, &amp; what art,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Could twist the sinews of thy heart?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when thy heart began to beat,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What dread hand? &amp; what dread feet?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What the hammer? what the chain,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what furnace was thy brain?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What the anvil? what dread grasp,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Dare its deadly terrors clasp!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When the stars threw down their spears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water’d heaven with their tears: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Did he smile his work to see?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Did he who made the Lamb make thee?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Tyger Tyger burning bright,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the forests of the night: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What immortal hand or eye,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Dare frame thy fearful symmetry?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32637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6327524" y="456726"/>
            <a:ext cx="73152" cy="73152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3256590" y="310624"/>
            <a:ext cx="73152" cy="73152"/>
          </a:xfrm>
          <a:prstGeom prst="diamond">
            <a:avLst/>
          </a:prstGeom>
          <a:solidFill>
            <a:srgbClr val="F2EAD6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2636532" y="982105"/>
            <a:ext cx="41148" cy="41148"/>
          </a:xfrm>
          <a:prstGeom prst="diamond">
            <a:avLst/>
          </a:prstGeom>
          <a:solidFill>
            <a:srgbClr val="F2EAD6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8710199" y="532707"/>
            <a:ext cx="41148" cy="41148"/>
          </a:xfrm>
          <a:prstGeom prst="diamond">
            <a:avLst/>
          </a:prstGeom>
          <a:solidFill>
            <a:srgbClr val="F2EAD6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5464144" y="261676"/>
            <a:ext cx="32004" cy="32004"/>
          </a:xfrm>
          <a:prstGeom prst="diamond">
            <a:avLst/>
          </a:prstGeom>
          <a:solidFill>
            <a:srgbClr val="C9A86A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2977867" y="263970"/>
            <a:ext cx="32004" cy="32004"/>
          </a:xfrm>
          <a:prstGeom prst="diamond">
            <a:avLst/>
          </a:prstGeom>
          <a:solidFill>
            <a:srgbClr val="F2EA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5141327" y="357529"/>
            <a:ext cx="32004" cy="32004"/>
          </a:xfrm>
          <a:prstGeom prst="diamond">
            <a:avLst/>
          </a:prstGeom>
          <a:solidFill>
            <a:srgbClr val="F2EAD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6360900" y="795432"/>
            <a:ext cx="54864" cy="54864"/>
          </a:xfrm>
          <a:prstGeom prst="diamond">
            <a:avLst/>
          </a:prstGeom>
          <a:solidFill>
            <a:srgbClr val="F2EAD6">
              <a:alpha val="1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7D4B47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7D4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46A5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“The Lamb” — William Blake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Songs of Innocence (1789) · trochaic couplets · child-speaker catechism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46A5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gentle repetitions, the doubling structure (question → answer), pastoral softness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Little Lamb, who made thee?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Dost thou know who made thee?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Gave thee life &amp; bid thee feed.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By the stream &amp; o’er the mead;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Gave thee clothing of delight,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Softest clothing wooly bright;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Gave thee such a tender voice,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Making all the vales rejoice!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Little Lamb who made thee?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Dost thou know who made thee?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Little Lamb I’ll tell thee,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Little Lamb I’ll tell thee!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He is called by thy name,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he calls himself a Lamb: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He is meek &amp; he is mild,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He became a little child: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a child &amp; thou a lamb,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We are called by his name.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Little Lamb God bless thee.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Little Lamb God bless thee.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E2C38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565924" y="278110"/>
            <a:ext cx="73152" cy="73152"/>
          </a:xfrm>
          <a:prstGeom prst="diamond">
            <a:avLst/>
          </a:prstGeom>
          <a:solidFill>
            <a:srgbClr val="F2EAD6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8801147" y="577393"/>
            <a:ext cx="41148" cy="41148"/>
          </a:xfrm>
          <a:prstGeom prst="diamond">
            <a:avLst/>
          </a:prstGeom>
          <a:solidFill>
            <a:srgbClr val="C9A86A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5917481" y="911258"/>
            <a:ext cx="32004" cy="32004"/>
          </a:xfrm>
          <a:prstGeom prst="diamond">
            <a:avLst/>
          </a:prstGeom>
          <a:solidFill>
            <a:srgbClr val="F2EAD6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9781550" y="472746"/>
            <a:ext cx="32004" cy="32004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793677" y="304326"/>
            <a:ext cx="73152" cy="73152"/>
          </a:xfrm>
          <a:prstGeom prst="diamond">
            <a:avLst/>
          </a:prstGeom>
          <a:solidFill>
            <a:srgbClr val="F2EAD6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898174" y="998119"/>
            <a:ext cx="32004" cy="32004"/>
          </a:xfrm>
          <a:prstGeom prst="diamond">
            <a:avLst/>
          </a:prstGeom>
          <a:solidFill>
            <a:srgbClr val="F2EAD6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6160398" y="940170"/>
            <a:ext cx="41148" cy="41148"/>
          </a:xfrm>
          <a:prstGeom prst="diamond">
            <a:avLst/>
          </a:prstGeom>
          <a:solidFill>
            <a:srgbClr val="F2EAD6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9546351" y="527106"/>
            <a:ext cx="54864" cy="54864"/>
          </a:xfrm>
          <a:prstGeom prst="diamond">
            <a:avLst/>
          </a:prstGeom>
          <a:solidFill>
            <a:srgbClr val="F2EAD6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5D7453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8FAE6E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“Composed upon Westminster Bridge” — William Wordsworth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Sonnet (1802) · Petrarchan · London at dawn, wearing morning like a garment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8FAE6E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personification of city, sky, and river; the hush before industry wakes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Earth has not any thing to show more fair: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Dull would he be of soul who could pass by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 sight so touching in its majesty: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This City now doth, like a garment, wear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The beauty of the morning; silent, bare,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Ships, towers, domes, theatres, and temples lie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Open unto the fields, and to the sky;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All bright and glittering in the smokeless air.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Never did sun more beautifully steep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In his first splendour, valley, rock, or hill;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Ne’er saw I, never felt, a calm so deep!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The river glideth at his own sweet will: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Dear God! the very houses seem asleep;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all that mighty heart is lying still!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28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E2C38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7691383" y="1033410"/>
            <a:ext cx="41148" cy="41148"/>
          </a:xfrm>
          <a:prstGeom prst="diamond">
            <a:avLst/>
          </a:prstGeom>
          <a:solidFill>
            <a:srgbClr val="F2EAD6">
              <a:alpha val="2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9280302" y="409794"/>
            <a:ext cx="32004" cy="32004"/>
          </a:xfrm>
          <a:prstGeom prst="diamond">
            <a:avLst/>
          </a:prstGeom>
          <a:solidFill>
            <a:srgbClr val="F2EAD6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434696" y="1171823"/>
            <a:ext cx="73152" cy="73152"/>
          </a:xfrm>
          <a:prstGeom prst="diamond">
            <a:avLst/>
          </a:prstGeom>
          <a:solidFill>
            <a:srgbClr val="F2EAD6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9556584" y="297315"/>
            <a:ext cx="73152" cy="73152"/>
          </a:xfrm>
          <a:prstGeom prst="diamond">
            <a:avLst/>
          </a:prstGeom>
          <a:solidFill>
            <a:srgbClr val="F2EA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9345306" y="637163"/>
            <a:ext cx="32004" cy="32004"/>
          </a:xfrm>
          <a:prstGeom prst="diamond">
            <a:avLst/>
          </a:prstGeom>
          <a:solidFill>
            <a:srgbClr val="F2EAD6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848773" y="1052387"/>
            <a:ext cx="54864" cy="54864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0895519" y="1032855"/>
            <a:ext cx="41148" cy="41148"/>
          </a:xfrm>
          <a:prstGeom prst="diamond">
            <a:avLst/>
          </a:prstGeom>
          <a:solidFill>
            <a:srgbClr val="F2EAD6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9716717" y="1141735"/>
            <a:ext cx="73152" cy="73152"/>
          </a:xfrm>
          <a:prstGeom prst="diamond">
            <a:avLst/>
          </a:prstGeom>
          <a:solidFill>
            <a:srgbClr val="F2EAD6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5D7453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8FAE6E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“The World Is Too Much with Us” — William Wordsworth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Sonnet (1802) · Italian form, sestet turns to myth · protest against materialism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8FAE6E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the sea as woman, winds as sleeping flowers — nature personified and ignored; the angry volta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The world is too much with us; late and soon,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Getting and spending, we lay waste our powers;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Little we see in Nature that is ours;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We have given our hearts away, a sordid boon!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This Sea that bares her bosom to the moon;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The winds that will be howling at all hours,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And are up-gathered now like sleeping flowers;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899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For this, for every thing, we are out of tune;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It moves us not.—Great God! I’d rather be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A Pagan suckled in a creed outworn;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So might I, standing on this pleasant lea,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Have glimpses that would make me less forlorn;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Have sight of Proteus rising from the sea;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E9E2D0"/>
                </a:solidFill>
                <a:latin typeface="Georgia"/>
              </a:rPr>
              <a:t>Or hear old Triton blow his wreathed horn.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29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E2C38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051035" y="644256"/>
            <a:ext cx="32004" cy="32004"/>
          </a:xfrm>
          <a:prstGeom prst="diamond">
            <a:avLst/>
          </a:prstGeom>
          <a:solidFill>
            <a:srgbClr val="F2EAD6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6211812" y="278564"/>
            <a:ext cx="32004" cy="32004"/>
          </a:xfrm>
          <a:prstGeom prst="diamond">
            <a:avLst/>
          </a:prstGeom>
          <a:solidFill>
            <a:srgbClr val="F2EAD6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8795211" y="862725"/>
            <a:ext cx="41148" cy="41148"/>
          </a:xfrm>
          <a:prstGeom prst="diamond">
            <a:avLst/>
          </a:prstGeom>
          <a:solidFill>
            <a:srgbClr val="F2EA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4920392" y="478798"/>
            <a:ext cx="41148" cy="41148"/>
          </a:xfrm>
          <a:prstGeom prst="diamond">
            <a:avLst/>
          </a:prstGeom>
          <a:solidFill>
            <a:srgbClr val="F2EA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4641469" y="1005570"/>
            <a:ext cx="54864" cy="54864"/>
          </a:xfrm>
          <a:prstGeom prst="diamond">
            <a:avLst/>
          </a:prstGeom>
          <a:solidFill>
            <a:srgbClr val="C9A86A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7415642" y="281228"/>
            <a:ext cx="73152" cy="73152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0832905" y="795118"/>
            <a:ext cx="54864" cy="54864"/>
          </a:xfrm>
          <a:prstGeom prst="diamond">
            <a:avLst/>
          </a:prstGeom>
          <a:solidFill>
            <a:srgbClr val="F2EAD6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2854794" y="485267"/>
            <a:ext cx="73152" cy="73152"/>
          </a:xfrm>
          <a:prstGeom prst="diamond">
            <a:avLst/>
          </a:prstGeom>
          <a:solidFill>
            <a:srgbClr val="F2EAD6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5D7453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5D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8FAE6E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“I wandered lonely as a Cloud” — William Wordsworth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Lyric (1802/1815) · four quatrains ABABCC · memory’s wealth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8FAE6E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dance imagery, the simile that opens it, and the famous inward-eye couplet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wandered lonely as a cloud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That floats on high o’er vales and hills,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When all at once I saw a crowd,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host, of golden daffodils;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Beside the lake, beneath the trees,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Fluttering and dancing in the breeze.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Continuous as the stars that shine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twinkle on the milky way,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They stretched in never-ending line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Along the margin of a bay: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Ten thousand saw I at a glance,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Tossing their heads in sprightly dance.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 waves beside them danced; but they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Out-did the sparkling waves in glee: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poet could not but be gay,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In such a jocund company: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gazed—and gazed—but little thought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What wealth the show to me had brought: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oft, when on my couch I lie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In vacant or in pensive mood,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They flash upon that inward eye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Which is the bliss of solitude;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then my heart with pleasure fills,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dances with the daffodils.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C2A3F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1835464" y="633173"/>
            <a:ext cx="41148" cy="41148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2750555" y="651224"/>
            <a:ext cx="41148" cy="41148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2288828" y="382697"/>
            <a:ext cx="32004" cy="32004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822956" y="641728"/>
            <a:ext cx="32004" cy="32004"/>
          </a:xfrm>
          <a:prstGeom prst="diamond">
            <a:avLst/>
          </a:prstGeom>
          <a:solidFill>
            <a:srgbClr val="F2EAD6">
              <a:alpha val="2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7166695" y="293169"/>
            <a:ext cx="54864" cy="54864"/>
          </a:xfrm>
          <a:prstGeom prst="diamond">
            <a:avLst/>
          </a:prstGeom>
          <a:solidFill>
            <a:srgbClr val="C9A86A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7796171" y="1061337"/>
            <a:ext cx="73152" cy="73152"/>
          </a:xfrm>
          <a:prstGeom prst="diamond">
            <a:avLst/>
          </a:prstGeom>
          <a:solidFill>
            <a:srgbClr val="F2EA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5256841" y="1142422"/>
            <a:ext cx="41148" cy="41148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928688" y="788014"/>
            <a:ext cx="54864" cy="54864"/>
          </a:xfrm>
          <a:prstGeom prst="diamond">
            <a:avLst/>
          </a:prstGeom>
          <a:solidFill>
            <a:srgbClr val="F2EAD6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4A6583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6F95BE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“Kubla Khan” — Samuel Taylor Coleridge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Fragment (written 1797; pub. 1816) · “A Vision in a Dream” · desire, creation, the poet-figure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6F95BE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the shift from ordered dome to savage chasm; incanted rhymes; the sorcerer-poet finale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In Xanadu did Kubla Khan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stately pleasure-dome decree: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Where Alph, the sacred river, ran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Through caverns measureless to man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Down to a sunless sea.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So twice five miles of fertile ground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With walls and towers were girdled round;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there were gardens bright with sinuous rills,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Where blossomed many an incense-bearing tree;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here were forests ancient as the hills,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Enfolding sunny spots of greenery.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But oh! that deep romantic chasm which slanted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Down the green hill athwart a cedarn cover!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savage place! as holy and enchanted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As e’er beneath a waning moon was haunted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By woman wailing for her demon-lover!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from this chasm, with ceaseless turmoil seething,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As if this earth in fast thick pants were breathing,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mighty fountain momently was forced: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Amid whose swift half-intermitted burst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Huge fragments vaulted like rebounding hail,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Or chaffy grain beneath the thresher’s flail: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’mid these dancing rocks at once and ever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It flung up momently the sacred river.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Five miles meandering with a mazy motion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Through wood and dale the sacred river ran,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Then reached the caverns measureless to man,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sank in tumult to a lifeless ocean: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’mid this tumult Kubla heard from far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Ancestral voices prophesying war!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 shadow of the dome of pleasure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Floated midway on the waves;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Where was heard the mingled measure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From the fountain and the caves.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It was a miracle of rare device,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sunny pleasure-dome with caves of ice!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damsel with a dulcimer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In a vision once I saw: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It was an Abyssinian maid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on her dulcimer she played,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Singing of Mount Abora.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Could I revive within me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Her symphony and song,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To such a deep delight ’twould win me,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That with music loud and long,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would build that dome in air,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That sunny dome! those caves of ice!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all who heard should see them there,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all should cry, Beware! Beware!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His flashing eyes, his floating hair!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Weave a circle round him thrice,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close your eyes with holy dread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he on honey-dew hath fed,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drunk the milk of Paradise.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C2A3F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0418570" y="1047335"/>
            <a:ext cx="73152" cy="73152"/>
          </a:xfrm>
          <a:prstGeom prst="diamond">
            <a:avLst/>
          </a:prstGeom>
          <a:solidFill>
            <a:srgbClr val="F2EAD6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3558351" y="1225933"/>
            <a:ext cx="41148" cy="41148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6612435" y="1040867"/>
            <a:ext cx="41148" cy="41148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896282" y="779899"/>
            <a:ext cx="41148" cy="41148"/>
          </a:xfrm>
          <a:prstGeom prst="diamond">
            <a:avLst/>
          </a:prstGeom>
          <a:solidFill>
            <a:srgbClr val="C9A86A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4430183" y="557949"/>
            <a:ext cx="32004" cy="32004"/>
          </a:xfrm>
          <a:prstGeom prst="diamond">
            <a:avLst/>
          </a:prstGeom>
          <a:solidFill>
            <a:srgbClr val="F2EAD6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4769013" y="909773"/>
            <a:ext cx="32004" cy="32004"/>
          </a:xfrm>
          <a:prstGeom prst="diamond">
            <a:avLst/>
          </a:prstGeom>
          <a:solidFill>
            <a:srgbClr val="F2EAD6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2919164" y="970843"/>
            <a:ext cx="32004" cy="32004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8662194" y="659387"/>
            <a:ext cx="73152" cy="73152"/>
          </a:xfrm>
          <a:prstGeom prst="diamond">
            <a:avLst/>
          </a:prstGeom>
          <a:solidFill>
            <a:srgbClr val="F2EAD6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4A6583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4A65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6F95BE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“The Rime of the Ancient Mariner” — Samuel Taylor Coleridge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Literary ballad (1798) · PART I, OPENING EXCERPT · frame narrative begins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6F95BE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ballad ABCB quatrains, archaisms (stoppeth, quoth, eftsoons), the hypnotic eye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It is an ancient Mariner,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he stoppeth one of three.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‘By thy long grey beard and glittering eye,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Now wherefore stopp’st thou me?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Bridegroom’s doors are opened wide,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I am next of kin;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guests are met, the feast is set: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May’st hear the merry din.’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He holds him with his skinny hand,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‘There was a ship,’ quoth he.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‘Hold off! unhand me, grey-beard loon!’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Eftsoons his hand dropt he.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He holds him with his glittering eye—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Wedding-Guest stood still,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listens like a three years’ child: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Mariner hath his will.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Wedding-Guest sat on a stone: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He cannot choose but hear;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thus spake on that ancient man,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bright-eyed Mariner.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‘The ship was cheered, the harbour cleared,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Merrily did we drop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Below the kirk, below the hill,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Below the lighthouse top.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Sun came up upon the left,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Out of the sea came he!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he shone bright, and on the right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Went down into the sea.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Higher and higher every day,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Till over the mast at noon—’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Wedding-Guest here beat his breast,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For he heard the loud bassoon.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bride hath paced into the hall,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Red as a rose is she;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Nodding their heads before her goes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merry minstrelsy.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Wedding-Guest he beat his breast,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Yet he cannot choose but hear;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thus spake on that ancient man,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bright-eyed Mariner.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now the STORM-blast came, and he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Was tyrannous and strong: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He struck with his o’ertaking wings,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chased us south along.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With sloping masts and dipping prow,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As who pursued with yell and blow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Still treads the shadow of his foe,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forward bends his head,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ship drove fast, loud roared the blast,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southward aye we fled.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now there came both mist and snow,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it grew wondrous cold: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ice, mast-high, came floating by,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As green as emerald.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through the drifts the snowy clifts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Did send a dismal sheen: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Nor shapes of men nor beasts we ken—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ice was all between.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ice was here, the ice was there,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ice was all around: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It cracked and growled, and roared and howled,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Like noises in a swound!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  … … …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At length did cross an Albatross,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Thorough the fog it came;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As if it had been a Christian soul,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We hailed it in God’s name.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  … … …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‘God save thee, ancient Mariner!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From the fiends, that plague thee thus!—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Why look’st thou so?’—With my cross-bow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 shot the ALBATROSS.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E2A3D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799713" y="400121"/>
            <a:ext cx="32004" cy="32004"/>
          </a:xfrm>
          <a:prstGeom prst="diamond">
            <a:avLst/>
          </a:prstGeom>
          <a:solidFill>
            <a:srgbClr val="F2EAD6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733826" y="1119288"/>
            <a:ext cx="32004" cy="32004"/>
          </a:xfrm>
          <a:prstGeom prst="diamond">
            <a:avLst/>
          </a:prstGeom>
          <a:solidFill>
            <a:srgbClr val="C9A86A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285417" y="1175551"/>
            <a:ext cx="32004" cy="32004"/>
          </a:xfrm>
          <a:prstGeom prst="diamond">
            <a:avLst/>
          </a:prstGeom>
          <a:solidFill>
            <a:srgbClr val="F2EA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9924982" y="618930"/>
            <a:ext cx="73152" cy="73152"/>
          </a:xfrm>
          <a:prstGeom prst="diamond">
            <a:avLst/>
          </a:prstGeom>
          <a:solidFill>
            <a:srgbClr val="C9A86A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7325226" y="779125"/>
            <a:ext cx="54864" cy="54864"/>
          </a:xfrm>
          <a:prstGeom prst="diamond">
            <a:avLst/>
          </a:prstGeom>
          <a:solidFill>
            <a:srgbClr val="F2EA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575061" y="1049576"/>
            <a:ext cx="73152" cy="73152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8569925" y="245456"/>
            <a:ext cx="73152" cy="73152"/>
          </a:xfrm>
          <a:prstGeom prst="diamond">
            <a:avLst/>
          </a:prstGeom>
          <a:solidFill>
            <a:srgbClr val="F2EAD6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8249078" y="987850"/>
            <a:ext cx="73152" cy="73152"/>
          </a:xfrm>
          <a:prstGeom prst="diamond">
            <a:avLst/>
          </a:prstGeom>
          <a:solidFill>
            <a:srgbClr val="F2EAD6">
              <a:alpha val="2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5B6378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5B63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5B63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5B63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5B63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8B93AC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“She Walks in Beauty” — Lord Byron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Hebrew Melodies (1815) · short iambic tetrameter, ABABAB · idealised feminine virtue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8B93AC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light/dark balancing act — night imagery for DAYTIME beauty; the serene final couplet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She walks in beauty, like the night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Of cloudless climes and starry skies;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all that’s best of dark and bright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Meet in her aspect and her eyes: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Thus mellowed to that tender light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Which heaven to gaudy day denies.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One shade the more, one ray the less,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Had half impaired the nameless grace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Which waves in every raven tress,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Or softly lightens o’er her face;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Where thoughts serenely sweet express,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How pure, how dear their dwelling-place.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on that cheek, and o’er that brow,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So soft, so calm, yet eloquent,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 smiles that win, the tints that glow,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But tell of days in goodness spent,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mind at peace with all below,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heart whose love is innocent!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33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A2B3C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7824046" y="381719"/>
            <a:ext cx="41148" cy="41148"/>
          </a:xfrm>
          <a:prstGeom prst="diamond">
            <a:avLst/>
          </a:prstGeom>
          <a:solidFill>
            <a:srgbClr val="F2EAD6">
              <a:alpha val="4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5225579" y="943243"/>
            <a:ext cx="73152" cy="73152"/>
          </a:xfrm>
          <a:prstGeom prst="diamond">
            <a:avLst/>
          </a:prstGeom>
          <a:solidFill>
            <a:srgbClr val="F2EAD6">
              <a:alpha val="4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922983" y="645553"/>
            <a:ext cx="41148" cy="41148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6589203" y="1075651"/>
            <a:ext cx="54864" cy="54864"/>
          </a:xfrm>
          <a:prstGeom prst="diamond">
            <a:avLst/>
          </a:prstGeom>
          <a:solidFill>
            <a:srgbClr val="F2EA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8636591" y="1088220"/>
            <a:ext cx="32004" cy="32004"/>
          </a:xfrm>
          <a:prstGeom prst="diamond">
            <a:avLst/>
          </a:prstGeom>
          <a:solidFill>
            <a:srgbClr val="C9A86A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824023" y="695866"/>
            <a:ext cx="41148" cy="41148"/>
          </a:xfrm>
          <a:prstGeom prst="diamond">
            <a:avLst/>
          </a:prstGeom>
          <a:solidFill>
            <a:srgbClr val="F2EAD6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020470" y="941529"/>
            <a:ext cx="54864" cy="54864"/>
          </a:xfrm>
          <a:prstGeom prst="diamond">
            <a:avLst/>
          </a:prstGeom>
          <a:solidFill>
            <a:srgbClr val="F2EAD6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2445886" y="1220359"/>
            <a:ext cx="73152" cy="73152"/>
          </a:xfrm>
          <a:prstGeom prst="diamond">
            <a:avLst/>
          </a:prstGeom>
          <a:solidFill>
            <a:srgbClr val="F2EAD6">
              <a:alpha val="2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3C6B6D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7A09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“Ozymandias” — Percy Bysshe Shelley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Sonnet (1817) · irregular Petrarchan-Shakespearean hybrid · power vs time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57A09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the traveller’s distancing frame; imperious syntax collapsing into “nothing beside remains”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I met a traveller from an antique land,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Who said—“Two vast and trunkless legs of stone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Stand in the desert. … Near them, on the sand,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Half sunk a shattered visage lies, whose frown,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And wrinkled lip, and sneer of cold command,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Tell that its sculptor well those passions read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Which yet survive, stamped on these lifeless things,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The hand that mocked them, and the heart that fed;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961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And on the pedestal, these words appear: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My name is Ozymandias, King of Kings;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Look on my Works, ye Mighty, and despair!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Nothing beside remains. Round the decay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Of that colossal Wreck, boundless and bare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E9E2D0"/>
                </a:solidFill>
                <a:latin typeface="Georgia"/>
              </a:rPr>
              <a:t>The lone and level sands stretch far away.”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34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1A2B3C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2738604" y="926032"/>
            <a:ext cx="73152" cy="73152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4273129" y="412012"/>
            <a:ext cx="54864" cy="54864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3712665" y="729073"/>
            <a:ext cx="32004" cy="32004"/>
          </a:xfrm>
          <a:prstGeom prst="diamond">
            <a:avLst/>
          </a:prstGeom>
          <a:solidFill>
            <a:srgbClr val="F2EAD6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893503" y="564748"/>
            <a:ext cx="73152" cy="73152"/>
          </a:xfrm>
          <a:prstGeom prst="diamond">
            <a:avLst/>
          </a:prstGeom>
          <a:solidFill>
            <a:srgbClr val="C9A86A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8001538" y="573368"/>
            <a:ext cx="54864" cy="54864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5935004" y="387346"/>
            <a:ext cx="73152" cy="73152"/>
          </a:xfrm>
          <a:prstGeom prst="diamond">
            <a:avLst/>
          </a:prstGeom>
          <a:solidFill>
            <a:srgbClr val="F2EAD6">
              <a:alpha val="4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5813007" y="470445"/>
            <a:ext cx="41148" cy="41148"/>
          </a:xfrm>
          <a:prstGeom prst="diamond">
            <a:avLst/>
          </a:prstGeom>
          <a:solidFill>
            <a:srgbClr val="F2EAD6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875403" y="890765"/>
            <a:ext cx="54864" cy="54864"/>
          </a:xfrm>
          <a:prstGeom prst="diamond">
            <a:avLst/>
          </a:prstGeom>
          <a:solidFill>
            <a:srgbClr val="F2EAD6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3C6B6D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3C6B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7A09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“Ode to the West Wind” — Percy Bysshe Shelley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Five terza-rima sections (1819) · autumn wind as destroyer AND preserver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57A09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apostrophe throughout; the plea sequence (leaf → cloud → lyre); the spring prophecy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 wild West Wind, thou breath of Autumn’s being,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Thou, from whose unseen presence the leaves dead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Are driven, like ghosts from an enchanter fleeing,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Yellow, and black, and pale, and hectic red,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Pestilence-stricken multitudes: O thou,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Who chariotest to their dark wintry bed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winged seeds, where they lie cold and low,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Each like a corpse within its grave, until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Thine azure sister of the Spring shall blow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Her clarion o’er the dreaming earth, and fill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(Driving sweet buds like flocks to feed in air)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With living hues and odours plain and hill: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Wild Spirit, which art moving everywhere;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Destroyer and preserver; hear, oh, hear!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II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Thou on whose stream, ’mid the steep sky’s commotion,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Loose clouds like earth’s decaying leaves are shed,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Shook from the tangled boughs of Heaven and Ocean,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Angels of rain and lightning: there are spread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On the blue surface of thine aery surge,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Like the bright hair uplifted from the head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Of some fierce Maenad, even from the dim verge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Of the horizon to the zenith’s height,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locks of the approaching storm. Thou dirge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Of the dying year, to which this closing night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Will be the dome of a vast sepulchre,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Vaulted with all thy congregated might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Of vapours, from whose solid atmosphere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Black rain, and fire, and hail will burst: oh hear!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III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Thou who didst waken from his summer dreams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blue Mediterranean, where he lay,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Lulled by the coil of his crystalline streams,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Beside a pumice isle in Baiae’s bay,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saw in sleep old palaces and towers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Quivering within the wave’s intenser day,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All overgrown with azure moss and flowers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So sweet, the sense faints picturing them! Thou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For whose path the Atlantic’s level powers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Cleave themselves into chasms, while far below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sea-blooms and the oozy woods which wear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sapless foliage of the ocean, know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Thy voice, and suddenly grow grey with fear,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tremble and despoil themselves: oh hear!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IV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If I were a dead leaf thou mightest bear;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If I were a swift cloud to fly with thee;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 wave to pant beneath thy power, and share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impulse of thy strength, only less free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Than thou, O uncontrollable! If even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 were as in my boyhood, and could be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comrade of thy wanderings over Heaven,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As then, when to outstrip thy skiey speed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Scarce seemed a vision; I would ne’er have striven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As thus with thee in prayer in my sore need.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Oh, lift me as a wave, a leaf, a cloud!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 fall upon the thorns of life! I bleed!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 heavy weight of hours has chained and bowed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One too like thee: tameless, and swift, and proud.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V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Make me thy lyre, even as the forest is: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What if my leaves are falling like its own!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tumult of thy mighty harmonies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Will take from both a deep, autumnal tone,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Sweet though in sadness. Be thou, Spirit fierce,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My spirit! Be thou me, impetuous one!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Drive my dead thoughts over the universe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Like withered leaves to quicken a new birth!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And, by the incantation of this verse,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Scatter, as from an unextinguished hearth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Ashes and sparks, my words among mankind!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Be through my lips to unawakened earth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trumpet of a prophecy! O Wind,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If Winter comes, can Spring be far behind?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35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32938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5233819" y="1213003"/>
            <a:ext cx="41148" cy="41148"/>
          </a:xfrm>
          <a:prstGeom prst="diamond">
            <a:avLst/>
          </a:prstGeom>
          <a:solidFill>
            <a:srgbClr val="F2EAD6">
              <a:alpha val="3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8063556" y="517057"/>
            <a:ext cx="54864" cy="54864"/>
          </a:xfrm>
          <a:prstGeom prst="diamond">
            <a:avLst/>
          </a:prstGeom>
          <a:solidFill>
            <a:srgbClr val="F2EAD6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2235511" y="945153"/>
            <a:ext cx="41148" cy="41148"/>
          </a:xfrm>
          <a:prstGeom prst="diamond">
            <a:avLst/>
          </a:prstGeom>
          <a:solidFill>
            <a:srgbClr val="F2EAD6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3163388" y="850966"/>
            <a:ext cx="54864" cy="54864"/>
          </a:xfrm>
          <a:prstGeom prst="diamond">
            <a:avLst/>
          </a:prstGeom>
          <a:solidFill>
            <a:srgbClr val="C9A86A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2585103" y="766468"/>
            <a:ext cx="54864" cy="54864"/>
          </a:xfrm>
          <a:prstGeom prst="diamond">
            <a:avLst/>
          </a:prstGeom>
          <a:solidFill>
            <a:srgbClr val="F2EAD6">
              <a:alpha val="3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620592" y="702660"/>
            <a:ext cx="54864" cy="54864"/>
          </a:xfrm>
          <a:prstGeom prst="diamond">
            <a:avLst/>
          </a:prstGeom>
          <a:solidFill>
            <a:srgbClr val="F2EAD6">
              <a:alpha val="4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246931" y="479929"/>
            <a:ext cx="73152" cy="73152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8063202" y="546150"/>
            <a:ext cx="41148" cy="41148"/>
          </a:xfrm>
          <a:prstGeom prst="diamond">
            <a:avLst/>
          </a:prstGeom>
          <a:solidFill>
            <a:srgbClr val="F2EAD6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805E50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8A6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“La Belle Dame sans Merci” — John Keats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Ballad (1819) · quatrains ABCB with shortened fourth line · enchantment and desolation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8A6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the question-frame (unknown voice → knight’s reply); seasonal decay; “wild wild eyes”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 what can ail thee, knight-at-arms,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Alone and palely loitering?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 sedge has withered from the lake,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no birds sing.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 what can ail thee, knight-at-arms,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So haggard and so woe-begone?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 squirrel’s granary is full,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the harvest’s done.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see a lily on thy brow,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With anguish moist and fever-dew,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on thy cheeks a fading rose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Fast withereth too.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met a lady in the meads,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Full beautiful—a faery’s child,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Her hair was long, her foot was light,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her eyes were wild.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made a garland for her head,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bracelets too, and fragrant zone;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She looked at me as she did love,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made sweet moan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set her on my pacing steed,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nothing else saw all day long,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sidelong would she bend, and sing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faery’s song.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She found me roots of relish sweet,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honey wild, and manna-dew,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sure in language strange she said—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‘I love thee true’.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She took me to her Elfin grot,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there she wept and sighed full sore,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there I shut her wild wild eyes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With kisses four.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there she lullèd me asleep,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there I dreamed—Ah! woe betide!—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 latest dream I ever dreamt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On the cold hill side.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saw pale kings and princes too,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Pale warriors, death-pale were they all;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They cried—‘La Belle Dame sans Merci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Hath thee in thrall!’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 saw their starved lips in the gloam,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With horrid warning gapèd wide,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I awoke and found me here,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On the cold hill’s side.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this is why I sojourn here,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Alone and palely loitering,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Though the sedge is withered from the lake,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no birds sing.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32938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494813" y="670421"/>
            <a:ext cx="54864" cy="54864"/>
          </a:xfrm>
          <a:prstGeom prst="diamond">
            <a:avLst/>
          </a:prstGeom>
          <a:solidFill>
            <a:srgbClr val="F2EAD6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7516210" y="1015672"/>
            <a:ext cx="41148" cy="41148"/>
          </a:xfrm>
          <a:prstGeom prst="diamond">
            <a:avLst/>
          </a:prstGeom>
          <a:solidFill>
            <a:srgbClr val="F2EAD6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9866108" y="328528"/>
            <a:ext cx="73152" cy="73152"/>
          </a:xfrm>
          <a:prstGeom prst="diamond">
            <a:avLst/>
          </a:prstGeom>
          <a:solidFill>
            <a:srgbClr val="F2EAD6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8543642" y="1127288"/>
            <a:ext cx="54864" cy="54864"/>
          </a:xfrm>
          <a:prstGeom prst="diamond">
            <a:avLst/>
          </a:prstGeom>
          <a:solidFill>
            <a:srgbClr val="F2EAD6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7246887" y="501872"/>
            <a:ext cx="41148" cy="41148"/>
          </a:xfrm>
          <a:prstGeom prst="diamond">
            <a:avLst/>
          </a:prstGeom>
          <a:solidFill>
            <a:srgbClr val="F2EAD6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4486896" y="405821"/>
            <a:ext cx="73152" cy="73152"/>
          </a:xfrm>
          <a:prstGeom prst="diamond">
            <a:avLst/>
          </a:prstGeom>
          <a:solidFill>
            <a:srgbClr val="F2EAD6">
              <a:alpha val="1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392762" y="373852"/>
            <a:ext cx="73152" cy="73152"/>
          </a:xfrm>
          <a:prstGeom prst="diamond">
            <a:avLst/>
          </a:prstGeom>
          <a:solidFill>
            <a:srgbClr val="F2EAD6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6327562" y="653583"/>
            <a:ext cx="41148" cy="41148"/>
          </a:xfrm>
          <a:prstGeom prst="diamond">
            <a:avLst/>
          </a:prstGeom>
          <a:solidFill>
            <a:srgbClr val="F2EAD6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805E50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8A6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“Ode on a Grecian Urn” — John Keats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Ode (1819) · five 10-line stanzas · ekphrasis — art’s frozen forever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8A6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the tease of arrested motion; “for ever warm and still to be enjoy’d”; the disputed closing couplet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Thou still unravish’d bride of quietness,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Thou foster-child of silence and slow time,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Sylvan historian, who canst thus express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flowery tale more sweetly than our rhyme: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What leaf-fring’d legend haunts about thy shape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Of deities or mortals, or of both,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In Tempe or the dales of Arcady?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What men or gods are these? What maidens loth?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What mad pursuit? What struggle to escape?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What pipes and timbrels? What wild ecstasy?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Heard melodies are sweet, but those unheard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Are sweeter; therefore, ye soft pipes, play on;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Not to the sensual ear, but, more endear’d,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Pipe to the spirit ditties of no tone: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Fair youth, beneath the trees, thou canst not leave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Thy song, nor ever can those trees be bare;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Bold Lover, never, never canst thou kiss,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Though winning near the goal—yet, do not grieve;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She cannot fade, though thou hast not thy bliss,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ever wilt thou love, and she be fair!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Ah, happy, happy boughs! that cannot shed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Your leaves, nor ever bid the Spring adieu;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And, happy melodist, unwearied,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ever piping songs for ever new;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More happy love! more happy, happy love!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ever warm and still to be enjoy’d,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For ever panting, and for ever young;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All breathing human passion far above,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That leaves a heart high-sorrowful and cloy’d,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 burning forehead, and a parching tongue.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Who are these coming to the sacrifice?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To what green altar, O mysterious priest,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Lead’st thou that heifer lowing at the skies,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all her silken flanks with garlands drest?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What little town by river or sea shore,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Or mountain-built with peaceful citadel,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Is emptied of this folk, this pious morn?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And, little town, thy streets for evermore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Will silent be; and not a soul to tell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70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Why thou art desolate, can e’er return.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 Attic shape! Fair attitude! with brede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Of marble men and maidens overwrought,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With forest branches and the trodden weed;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Thou, silent form, dost tease us out of thought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As doth eternity: Cold Pastoral!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When old age shall this generation waste,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Thou shalt remain, in midst of other woe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Than ours, a friend to man, to whom thou say’st,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‘Beauty is truth, truth beauty,’—that is all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Ye know on earth, and all ye need to know.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32938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6699772" y="870255"/>
            <a:ext cx="73152" cy="73152"/>
          </a:xfrm>
          <a:prstGeom prst="diamond">
            <a:avLst/>
          </a:prstGeom>
          <a:solidFill>
            <a:srgbClr val="C9A86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2464143" y="243864"/>
            <a:ext cx="41148" cy="41148"/>
          </a:xfrm>
          <a:prstGeom prst="diamond">
            <a:avLst/>
          </a:prstGeom>
          <a:solidFill>
            <a:srgbClr val="F2EAD6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2985055" y="369165"/>
            <a:ext cx="41148" cy="41148"/>
          </a:xfrm>
          <a:prstGeom prst="diamond">
            <a:avLst/>
          </a:prstGeom>
          <a:solidFill>
            <a:srgbClr val="F2EAD6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6196880" y="570688"/>
            <a:ext cx="32004" cy="32004"/>
          </a:xfrm>
          <a:prstGeom prst="diamond">
            <a:avLst/>
          </a:prstGeom>
          <a:solidFill>
            <a:srgbClr val="F2EAD6">
              <a:alpha val="4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735083" y="1126857"/>
            <a:ext cx="73152" cy="73152"/>
          </a:xfrm>
          <a:prstGeom prst="diamond">
            <a:avLst/>
          </a:prstGeom>
          <a:solidFill>
            <a:srgbClr val="F2EAD6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2107782" y="672438"/>
            <a:ext cx="54864" cy="54864"/>
          </a:xfrm>
          <a:prstGeom prst="diamond">
            <a:avLst/>
          </a:prstGeom>
          <a:solidFill>
            <a:srgbClr val="F2EAD6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553168" y="1173468"/>
            <a:ext cx="54864" cy="54864"/>
          </a:xfrm>
          <a:prstGeom prst="diamond">
            <a:avLst/>
          </a:prstGeom>
          <a:solidFill>
            <a:srgbClr val="F2EAD6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576984" y="999716"/>
            <a:ext cx="73152" cy="73152"/>
          </a:xfrm>
          <a:prstGeom prst="diamond">
            <a:avLst/>
          </a:prstGeom>
          <a:solidFill>
            <a:srgbClr val="C9A86A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805E50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8A6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“Ode to a Nightingale” — John Keats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1389888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1">
                <a:solidFill>
                  <a:srgbClr val="A6B1C0"/>
                </a:solidFill>
                <a:latin typeface="Georgia"/>
              </a:rPr>
              <a:t>Ode (1819) · eight 10-line stanzas · escape attempted, then relinquished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737360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8A6A"/>
                </a:solidFill>
                <a:latin typeface="Georgia"/>
              </a:rPr>
              <a:t>LISTEN FOR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synaesthesia (“beaker full of the warm South”); the death-wish stanza; “forlorn” tolling him home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My heart aches, and a drowsy numbness pains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My sense, as though of hemlock I had drunk,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Or emptied some dull opiate to the drains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One minute past, and Lethe-wards had sunk: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’Tis not through envy of thy happy lot,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But being too happy in thine happiness,—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That thou, light-winged Dryad of the trees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In some melodious plot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Of beeches green, and shadows numberless,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Singest of summer in full-throated ease.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O, for a draught of vintage! that hath been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Cool’d a long age in the deep-delved earth,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Tasting of Flora and the country green,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Dance, and Provençal song, and sunburnt mirth!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 for a beaker full of the warm South,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Full of the true, the blushful Hippocrene,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With beaded bubbles winking at the brim,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purple-stained mouth;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That I might drink, and leave the world unseen,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with thee fade away into the forest dim: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Fade far away, dissolve, and quite forget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What thou among the leaves hast never known,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weariness, the fever, and the fret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Here, where men sit and hear each other groan;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Where palsy shakes a few, sad, last grey hairs,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Where youth grows pale, and spectre-thin, and dies,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Where but to think is to be full of sorrow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leaden-eyed despairs,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Where Beauty cannot keep her lustrous eyes,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Or new Love pine at them beyond to-morrow.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Away! away! for I will fly to thee,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Not charioted by Bacchus and his pards,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But on the viewless wings of Poesy,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Though the dull brain perplexes and retards: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Already with thee! tender is the night,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haply the Queen-Moon is on her throne,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Cluster’d around by all her starry Fays;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But here there is no light,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Save what from heaven is with the breezes blown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Through verdurous glooms and winding mossy ways.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2139696"/>
            <a:ext cx="5257800" cy="4279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 cannot see what flowers are at my feet,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Nor what soft incense hangs upon the boughs,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But, in embalmèd darkness, guess each sweet,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Wherewith the seasonable month endows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grass, the thicket, and the fruit-tree wild;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White hawthorn, and the pastoral eglantine;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Fast fading violets cover’d up in leaves;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And mid-May’s eldest child,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coming musk-rose, full of dewy wine,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murmurous haunt of flies on summer eves.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Darkling I listen; and, for many a time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 have been half in love with easeful Death,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Call’d him soft names in many a mused rhyme,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To take into the air my quiet breath;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Now more than ever seems it rich to die,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To cease upon the midnight with no pain,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While thou art pouring forth thy soul abroad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In such an ecstasy!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Still wouldst thou sing, and I have ears in vain—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To thy high requiem become a sod.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Thou wast not born for death, immortal Bird!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No hungry generations tread thee down;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voice I hear this passing night was heard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In ancient days by emperor and clown: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Perhaps the self-same song that found a path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Through the sad heart of Ruth, when, sick for home,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She stood in tears amid the alien corn;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The same that oft-times hath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Charm’d magic casements, opening on the foam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651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Of perilous seas, in faery lands forlorn.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Forlorn! the very word is like a bell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To toll me back from thee to my sole self!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Adieu! the fancy cannot cheat so well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As she is famed to do, deceiving elf.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Adieu! adieu! thy plaintive anthem fades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Past the near meadows, over the still stream,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Up the hill-side; and now ’tis buried deep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In the next valley-glades: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Was it a vision, or a waking dream?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9E2D0"/>
                </a:solidFill>
                <a:latin typeface="Georgia"/>
              </a:rPr>
              <a:t>Fled is that music:—Do I wake or sleep?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858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A6B1C0"/>
                </a:solidFill>
                <a:latin typeface="Georgia"/>
              </a:rPr>
              <a:t>YEAR 11 ATAR LITERATURE · ROMANTIC VISIONS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777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9A86A"/>
                </a:solidFill>
                <a:latin typeface="Georgia"/>
              </a:rPr>
              <a:t>38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0192A"/>
            </a:gs>
            <a:gs pos="100000">
              <a:srgbClr val="232938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82880" y="182880"/>
            <a:ext cx="11825935" cy="6492240"/>
          </a:xfrm>
          <a:prstGeom prst="rect">
            <a:avLst/>
          </a:prstGeom>
          <a:noFill/>
          <a:ln w="13970">
            <a:solidFill>
              <a:srgbClr val="805E50">
                <a:alpha val="5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14300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1940235" y="11430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4300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940235" y="6606540"/>
            <a:ext cx="137160" cy="137160"/>
          </a:xfrm>
          <a:prstGeom prst="diamond">
            <a:avLst/>
          </a:prstGeom>
          <a:solidFill>
            <a:srgbClr val="80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347472"/>
            <a:ext cx="8686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8A6A"/>
                </a:solidFill>
                <a:latin typeface="Georgia"/>
              </a:rPr>
              <a:t>APPENDIX · THE POEMS ON THE PAGE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603504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3EEE2"/>
                </a:solidFill>
                <a:latin typeface="Georgia"/>
              </a:rPr>
              <a:t>Two Sonnets: Fame, Love, Mortality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" y="1298448"/>
            <a:ext cx="1234440" cy="31089"/>
          </a:xfrm>
          <a:prstGeom prst="rect">
            <a:avLst/>
          </a:prstGeom>
          <a:solidFill>
            <a:srgbClr val="C9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1828800"/>
            <a:ext cx="5166360" cy="416052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1828800"/>
            <a:ext cx="5166360" cy="416052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6A82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3271" y="1956816"/>
            <a:ext cx="46634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8FAE6E"/>
                </a:solidFill>
                <a:latin typeface="Georgia"/>
              </a:rPr>
              <a:t>“When I have fears that I may cease to be” — 1818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340864"/>
            <a:ext cx="4617720" cy="3566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When I have fears that I may cease to be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Before my pen has glean'd my teeming brain,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Before high-piled books, in charactery,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Hold like rich garners the full ripen'd grain;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When I behold, upon the night's starr'd face,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Huge cloudy symbols of a high romance,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think that I may never live to trace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Their shadows with the magic hand of chance;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when I feel, fair creature of an hour,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That I shall never look upon thee more,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Never have relish in the faery power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Of unreflecting love;—then on the shore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Of the wide world I stand alone, and think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Till love and fame to nothingness do sink.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828800"/>
            <a:ext cx="5166360" cy="4160520"/>
          </a:xfrm>
          <a:prstGeom prst="roundRect">
            <a:avLst>
              <a:gd name="adj" fmla="val 4500"/>
            </a:avLst>
          </a:prstGeom>
          <a:solidFill>
            <a:srgbClr val="1D2A3C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217920" y="1828800"/>
            <a:ext cx="5166360" cy="4160520"/>
          </a:xfrm>
          <a:prstGeom prst="roundRect">
            <a:avLst>
              <a:gd name="adj" fmla="val 4500"/>
            </a:avLst>
          </a:prstGeom>
          <a:noFill/>
          <a:ln w="13970">
            <a:solidFill>
              <a:srgbClr val="5371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73952" y="1956816"/>
            <a:ext cx="46634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6F95BE"/>
                </a:solidFill>
                <a:latin typeface="Georgia"/>
              </a:rPr>
              <a:t>“Bright star! would I were stedfast as thou art” — 1819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340864"/>
            <a:ext cx="4617720" cy="3566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Bright star! would I were stedfast as thou art—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Not in lone splendour hung aloft the night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watching, with eternal lids apart,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Like nature's patient, sleepless Eremite,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The moving waters at their priestlike task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Of pure ablution round earth's human shores,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Or gazing on the new soft-fallen mask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Of snow upon the mountains and the moors—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No—yet still stedfast, still unchangeable,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Pillow'd upon my fair love's ripening breast,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To feel for ever its soft fall and swell,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Awake for ever in a sweet unrest,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Still, still to hear her tender-taken breath,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50"/>
              </a:spcAft>
            </a:pPr>
            <a:r>
              <a:rPr sz="1130" b="0" i="0">
                <a:solidFill>
                  <a:srgbClr val="E9E2D0"/>
                </a:solidFill>
                <a:latin typeface="Georgia"/>
              </a:rPr>
              <a:t>And so live ever—or else swoon to death.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108192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C98A6A"/>
                </a:solidFill>
                <a:latin typeface="Georgia"/>
              </a:rPr>
              <a:t>COMPARE ➟ </a:t>
            </a:r>
            <a:r>
              <a:rPr sz="1150" b="0" i="1">
                <a:solidFill>
                  <a:srgbClr val="A6B1C0"/>
                </a:solidFill>
                <a:latin typeface="Georgia"/>
              </a:rPr>
              <a:t>both want permanence; both dissolve into human intimacy or nothingness.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Romantic Visions - Year 11 ATAR Literature</dc:title>
  <dc:subject/>
  <dc:creator>English Department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