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76" r:id="rId5"/>
    <p:sldId id="364" r:id="rId6"/>
    <p:sldId id="316" r:id="rId7"/>
    <p:sldId id="284" r:id="rId8"/>
    <p:sldId id="373" r:id="rId9"/>
    <p:sldId id="336" r:id="rId10"/>
    <p:sldId id="37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92" autoAdjust="0"/>
    <p:restoredTop sz="94660"/>
  </p:normalViewPr>
  <p:slideViewPr>
    <p:cSldViewPr snapToGrid="0">
      <p:cViewPr>
        <p:scale>
          <a:sx n="55" d="100"/>
          <a:sy n="55" d="100"/>
        </p:scale>
        <p:origin x="1928" y="12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9F0AC402-7377-4DB7-8C38-336F0744D5AB}" type="datetimeFigureOut">
              <a:rPr lang="en-AU" smtClean="0"/>
              <a:t>8/05/2026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B259-625E-46E5-90A9-205E0131E4FF}" type="slidenum">
              <a:rPr lang="en-AU" smtClean="0"/>
              <a:t>‹#›</a:t>
            </a:fld>
            <a:endParaRPr lang="en-A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31176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AC402-7377-4DB7-8C38-336F0744D5AB}" type="datetimeFigureOut">
              <a:rPr lang="en-AU" smtClean="0"/>
              <a:t>8/05/2026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B259-625E-46E5-90A9-205E0131E4F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80330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AC402-7377-4DB7-8C38-336F0744D5AB}" type="datetimeFigureOut">
              <a:rPr lang="en-AU" smtClean="0"/>
              <a:t>8/05/2026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B259-625E-46E5-90A9-205E0131E4FF}" type="slidenum">
              <a:rPr lang="en-AU" smtClean="0"/>
              <a:t>‹#›</a:t>
            </a:fld>
            <a:endParaRPr lang="en-A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5206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AC402-7377-4DB7-8C38-336F0744D5AB}" type="datetimeFigureOut">
              <a:rPr lang="en-AU" smtClean="0"/>
              <a:t>8/05/2026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B259-625E-46E5-90A9-205E0131E4F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54723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AC402-7377-4DB7-8C38-336F0744D5AB}" type="datetimeFigureOut">
              <a:rPr lang="en-AU" smtClean="0"/>
              <a:t>8/05/2026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B259-625E-46E5-90A9-205E0131E4F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183287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AC402-7377-4DB7-8C38-336F0744D5AB}" type="datetimeFigureOut">
              <a:rPr lang="en-AU" smtClean="0"/>
              <a:t>8/05/2026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B259-625E-46E5-90A9-205E0131E4F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5166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AC402-7377-4DB7-8C38-336F0744D5AB}" type="datetimeFigureOut">
              <a:rPr lang="en-AU" smtClean="0"/>
              <a:t>8/05/2026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B259-625E-46E5-90A9-205E0131E4F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490557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AC402-7377-4DB7-8C38-336F0744D5AB}" type="datetimeFigureOut">
              <a:rPr lang="en-AU" smtClean="0"/>
              <a:t>8/05/2026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B259-625E-46E5-90A9-205E0131E4F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986677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AC402-7377-4DB7-8C38-336F0744D5AB}" type="datetimeFigureOut">
              <a:rPr lang="en-AU" smtClean="0"/>
              <a:t>8/05/2026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B259-625E-46E5-90A9-205E0131E4FF}" type="slidenum">
              <a:rPr lang="en-AU" smtClean="0"/>
              <a:t>‹#›</a:t>
            </a:fld>
            <a:endParaRPr lang="en-A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8747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AC402-7377-4DB7-8C38-336F0744D5AB}" type="datetimeFigureOut">
              <a:rPr lang="en-AU" smtClean="0"/>
              <a:t>8/05/2026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B259-625E-46E5-90A9-205E0131E4FF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6226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AC402-7377-4DB7-8C38-336F0744D5AB}" type="datetimeFigureOut">
              <a:rPr lang="en-AU" smtClean="0"/>
              <a:t>8/05/2026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B259-625E-46E5-90A9-205E0131E4FF}" type="slidenum">
              <a:rPr lang="en-AU" smtClean="0"/>
              <a:t>‹#›</a:t>
            </a:fld>
            <a:endParaRPr lang="en-A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4424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9F0AC402-7377-4DB7-8C38-336F0744D5AB}" type="datetimeFigureOut">
              <a:rPr lang="en-AU" smtClean="0"/>
              <a:t>8/05/2026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CA7B259-625E-46E5-90A9-205E0131E4FF}" type="slidenum">
              <a:rPr lang="en-AU" smtClean="0"/>
              <a:t>‹#›</a:t>
            </a:fld>
            <a:endParaRPr lang="en-A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0D0D006F-A192-A8E6-C38A-5E2F8DF67EC2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785612" y="63500"/>
            <a:ext cx="652463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U" sz="12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OFFICIAL</a:t>
            </a:r>
          </a:p>
        </p:txBody>
      </p:sp>
    </p:spTree>
    <p:extLst>
      <p:ext uri="{BB962C8B-B14F-4D97-AF65-F5344CB8AC3E}">
        <p14:creationId xmlns:p14="http://schemas.microsoft.com/office/powerpoint/2010/main" val="645267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8A080-5010-718E-2B98-222A38154D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/>
              <a:t>Narrative Conventions</a:t>
            </a:r>
          </a:p>
        </p:txBody>
      </p:sp>
    </p:spTree>
    <p:extLst>
      <p:ext uri="{BB962C8B-B14F-4D97-AF65-F5344CB8AC3E}">
        <p14:creationId xmlns:p14="http://schemas.microsoft.com/office/powerpoint/2010/main" val="4092969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10D5E-3F30-5FEB-D0FC-A7C051903A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VOCABULARY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72DEC1-2C57-CD73-0344-B0757E26E7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AU" sz="3200" dirty="0"/>
              <a:t>Find the definition of 2 words from chapter 2</a:t>
            </a:r>
          </a:p>
          <a:p>
            <a:r>
              <a:rPr lang="en-AU" sz="3200" dirty="0"/>
              <a:t>Give one, get one for your third definition from a peer</a:t>
            </a:r>
          </a:p>
        </p:txBody>
      </p:sp>
    </p:spTree>
    <p:extLst>
      <p:ext uri="{BB962C8B-B14F-4D97-AF65-F5344CB8AC3E}">
        <p14:creationId xmlns:p14="http://schemas.microsoft.com/office/powerpoint/2010/main" val="1533840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5713CA-CC29-938B-DEB3-E87EE4BE4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Poster Time!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9224EB-31F2-E2D8-4BF3-232C2DB526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49784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A5EA0-ED0A-7B8C-26D0-DD0738B54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YOUR TASK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E34945-4604-995E-CE9F-6E2FFE75A6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AU" dirty="0"/>
              <a:t>IN GROUPS OF 2-3 CREATE A POSTER ON ONE OF THE FOLLOWING NARRATIVE CONVENTIONS</a:t>
            </a:r>
          </a:p>
          <a:p>
            <a:endParaRPr lang="en-AU" dirty="0"/>
          </a:p>
          <a:p>
            <a:r>
              <a:rPr lang="en-AU" dirty="0"/>
              <a:t>Don’t forget to include:</a:t>
            </a:r>
          </a:p>
          <a:p>
            <a:r>
              <a:rPr lang="en-AU" dirty="0"/>
              <a:t>- a definition</a:t>
            </a:r>
          </a:p>
          <a:p>
            <a:r>
              <a:rPr lang="en-AU" dirty="0"/>
              <a:t>- a few examples</a:t>
            </a:r>
          </a:p>
          <a:p>
            <a:r>
              <a:rPr lang="en-AU" dirty="0"/>
              <a:t>- symbolic images</a:t>
            </a:r>
          </a:p>
          <a:p>
            <a:endParaRPr lang="en-AU" dirty="0"/>
          </a:p>
          <a:p>
            <a:r>
              <a:rPr lang="en-AU" dirty="0"/>
              <a:t>MAKE IT PRESENTABLE!</a:t>
            </a:r>
          </a:p>
        </p:txBody>
      </p:sp>
    </p:spTree>
    <p:extLst>
      <p:ext uri="{BB962C8B-B14F-4D97-AF65-F5344CB8AC3E}">
        <p14:creationId xmlns:p14="http://schemas.microsoft.com/office/powerpoint/2010/main" val="1162657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en-AU" sz="4000" dirty="0">
                <a:solidFill>
                  <a:schemeClr val="tx1"/>
                </a:solidFill>
              </a:rPr>
              <a:t>PLOT – WHAT?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1432" y="5600075"/>
            <a:ext cx="1330383" cy="99624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127" y="2033636"/>
            <a:ext cx="8719591" cy="4270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969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en-AU" sz="4000" dirty="0">
                <a:solidFill>
                  <a:schemeClr val="tx1"/>
                </a:solidFill>
              </a:rPr>
              <a:t>Setting – WHERE?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7280" y="2085368"/>
            <a:ext cx="9579794" cy="3563159"/>
          </a:xfrm>
        </p:spPr>
        <p:txBody>
          <a:bodyPr>
            <a:normAutofit/>
          </a:bodyPr>
          <a:lstStyle/>
          <a:p>
            <a:r>
              <a:rPr lang="en-AU" sz="2400" dirty="0"/>
              <a:t>- Time</a:t>
            </a:r>
          </a:p>
          <a:p>
            <a:r>
              <a:rPr lang="en-AU" sz="2400" dirty="0"/>
              <a:t>- Date</a:t>
            </a:r>
          </a:p>
          <a:p>
            <a:r>
              <a:rPr lang="en-AU" sz="2400" dirty="0"/>
              <a:t>- Place</a:t>
            </a:r>
          </a:p>
          <a:p>
            <a:r>
              <a:rPr lang="en-AU" sz="2400" dirty="0"/>
              <a:t>- Environment</a:t>
            </a:r>
          </a:p>
          <a:p>
            <a:r>
              <a:rPr lang="en-AU" sz="2400" dirty="0"/>
              <a:t>- Imagery</a:t>
            </a:r>
          </a:p>
        </p:txBody>
      </p:sp>
    </p:spTree>
    <p:extLst>
      <p:ext uri="{BB962C8B-B14F-4D97-AF65-F5344CB8AC3E}">
        <p14:creationId xmlns:p14="http://schemas.microsoft.com/office/powerpoint/2010/main" val="3541295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en-AU" sz="4000" dirty="0">
                <a:solidFill>
                  <a:schemeClr val="tx1"/>
                </a:solidFill>
              </a:rPr>
              <a:t>Characterisation – WHO? (SAAO)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4904" y="2494450"/>
            <a:ext cx="4053545" cy="356315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AU" sz="3200" b="1" dirty="0"/>
              <a:t>S</a:t>
            </a:r>
            <a:r>
              <a:rPr lang="en-AU" sz="2400" b="1" dirty="0"/>
              <a:t>peech – </a:t>
            </a:r>
            <a:r>
              <a:rPr lang="en-AU" sz="2400" dirty="0"/>
              <a:t>dialogue between characters</a:t>
            </a:r>
          </a:p>
          <a:p>
            <a:pPr marL="0" indent="0">
              <a:buNone/>
            </a:pPr>
            <a:r>
              <a:rPr lang="en-AU" sz="3200" b="1" dirty="0"/>
              <a:t>A</a:t>
            </a:r>
            <a:r>
              <a:rPr lang="en-AU" sz="2400" b="1" dirty="0"/>
              <a:t>ppearance – </a:t>
            </a:r>
            <a:r>
              <a:rPr lang="en-AU" sz="2400" dirty="0"/>
              <a:t>what do they wear, look like</a:t>
            </a:r>
          </a:p>
          <a:p>
            <a:pPr marL="0" indent="0">
              <a:buNone/>
            </a:pPr>
            <a:r>
              <a:rPr lang="en-AU" sz="3200" b="1" dirty="0"/>
              <a:t>A</a:t>
            </a:r>
            <a:r>
              <a:rPr lang="en-AU" sz="2400" b="1" dirty="0"/>
              <a:t>ctions – </a:t>
            </a:r>
            <a:r>
              <a:rPr lang="en-AU" sz="2400" dirty="0"/>
              <a:t>what do they do</a:t>
            </a:r>
          </a:p>
          <a:p>
            <a:pPr marL="0" indent="0">
              <a:buNone/>
            </a:pPr>
            <a:r>
              <a:rPr lang="en-AU" sz="3200" b="1" dirty="0"/>
              <a:t>O</a:t>
            </a:r>
            <a:r>
              <a:rPr lang="en-AU" sz="2400" b="1" dirty="0"/>
              <a:t>ther – </a:t>
            </a:r>
            <a:r>
              <a:rPr lang="en-AU" sz="2400" dirty="0"/>
              <a:t>what do other characters say or feel about the character/s you are focusing 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913" r="1" b="1"/>
          <a:stretch/>
        </p:blipFill>
        <p:spPr>
          <a:xfrm>
            <a:off x="6098892" y="2492376"/>
            <a:ext cx="4802404" cy="3563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530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8468" y="885651"/>
            <a:ext cx="3229803" cy="4624603"/>
          </a:xfrm>
        </p:spPr>
        <p:txBody>
          <a:bodyPr>
            <a:normAutofit/>
          </a:bodyPr>
          <a:lstStyle/>
          <a:p>
            <a:r>
              <a:rPr lang="en-AU" dirty="0">
                <a:solidFill>
                  <a:schemeClr val="tx1"/>
                </a:solidFill>
              </a:rPr>
              <a:t>Point of View – WHO?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7671" y="907120"/>
            <a:ext cx="7118783" cy="5251646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en-US" sz="1800" dirty="0"/>
              <a:t>The point of view that a text is written in provides an idea of the author’s purpose. 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1</a:t>
            </a:r>
            <a:r>
              <a:rPr lang="en-US" sz="1800" baseline="30000" dirty="0"/>
              <a:t>st</a:t>
            </a:r>
            <a:r>
              <a:rPr lang="en-US" sz="1800" dirty="0"/>
              <a:t> person – Uses </a:t>
            </a:r>
            <a:r>
              <a:rPr lang="en-US" sz="1800" i="1" dirty="0"/>
              <a:t>I </a:t>
            </a:r>
            <a:r>
              <a:rPr lang="en-US" sz="1800" dirty="0"/>
              <a:t>and </a:t>
            </a:r>
            <a:r>
              <a:rPr lang="en-US" sz="1800" i="1" dirty="0"/>
              <a:t>me</a:t>
            </a:r>
            <a:r>
              <a:rPr lang="en-US" sz="1800" dirty="0"/>
              <a:t>. The aim is to </a:t>
            </a:r>
            <a:r>
              <a:rPr lang="en-US" sz="1800" dirty="0" err="1"/>
              <a:t>personalise</a:t>
            </a:r>
            <a:r>
              <a:rPr lang="en-US" sz="1800" dirty="0"/>
              <a:t> and build a connection with the reader so we are more empathetic. 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2</a:t>
            </a:r>
            <a:r>
              <a:rPr lang="en-US" sz="1800" baseline="30000" dirty="0"/>
              <a:t>nd</a:t>
            </a:r>
            <a:r>
              <a:rPr lang="en-US" sz="1800" dirty="0"/>
              <a:t> person – Uses </a:t>
            </a:r>
            <a:r>
              <a:rPr lang="en-US" sz="1800" i="1" dirty="0"/>
              <a:t>you</a:t>
            </a:r>
            <a:r>
              <a:rPr lang="en-US" sz="1800" dirty="0"/>
              <a:t>. Direct address (more commonly used in persuasive writing) can also form a connection with the reader. E.G. A character speaking to the reader as though we are their sub-conscious.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sz="1800" dirty="0"/>
              <a:t>3</a:t>
            </a:r>
            <a:r>
              <a:rPr lang="en-US" sz="1800" baseline="30000" dirty="0"/>
              <a:t>rd</a:t>
            </a:r>
            <a:r>
              <a:rPr lang="en-US" sz="1800" dirty="0"/>
              <a:t> person – Uses pronouns and names, and is very commonly used in descriptive writing. The reader is positioned to ‘watch’ the scene as though we are on the outside looking in.</a:t>
            </a:r>
          </a:p>
          <a:p>
            <a:pPr marL="0" indent="0">
              <a:buNone/>
            </a:pPr>
            <a:endParaRPr lang="en-AU" sz="2000" dirty="0"/>
          </a:p>
        </p:txBody>
      </p:sp>
    </p:spTree>
    <p:extLst>
      <p:ext uri="{BB962C8B-B14F-4D97-AF65-F5344CB8AC3E}">
        <p14:creationId xmlns:p14="http://schemas.microsoft.com/office/powerpoint/2010/main" val="29566308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en-AU" sz="4000" dirty="0">
                <a:solidFill>
                  <a:schemeClr val="tx1"/>
                </a:solidFill>
              </a:rPr>
              <a:t>THEME – WHY?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2645" y="2494450"/>
            <a:ext cx="9966397" cy="44376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3600" dirty="0"/>
              <a:t>What is the author trying to get across to the audience?</a:t>
            </a:r>
          </a:p>
        </p:txBody>
      </p:sp>
    </p:spTree>
    <p:extLst>
      <p:ext uri="{BB962C8B-B14F-4D97-AF65-F5344CB8AC3E}">
        <p14:creationId xmlns:p14="http://schemas.microsoft.com/office/powerpoint/2010/main" val="20922276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6AE40-4CDB-66FB-1C63-85732D321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7706E-E863-8C1A-27C6-A583BE025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7280" y="759805"/>
            <a:ext cx="10306520" cy="1325563"/>
          </a:xfrm>
        </p:spPr>
        <p:txBody>
          <a:bodyPr>
            <a:normAutofit/>
          </a:bodyPr>
          <a:lstStyle/>
          <a:p>
            <a:r>
              <a:rPr lang="en-AU" sz="4000" dirty="0">
                <a:solidFill>
                  <a:schemeClr val="tx1"/>
                </a:solidFill>
              </a:rPr>
              <a:t>CONFLICT – THE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E5230E-0C54-A76E-21E6-418490B04F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7280" y="2000180"/>
            <a:ext cx="9966397" cy="44376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sz="2000" dirty="0">
                <a:latin typeface="+mj-lt"/>
              </a:rPr>
              <a:t>External:</a:t>
            </a:r>
          </a:p>
          <a:p>
            <a:pPr>
              <a:buFontTx/>
              <a:buChar char="-"/>
            </a:pPr>
            <a:r>
              <a:rPr lang="en-AU" sz="2000" dirty="0">
                <a:latin typeface="+mj-lt"/>
              </a:rPr>
              <a:t>Character Vs. Environment</a:t>
            </a:r>
          </a:p>
          <a:p>
            <a:pPr>
              <a:buFontTx/>
              <a:buChar char="-"/>
            </a:pPr>
            <a:r>
              <a:rPr lang="en-AU" sz="2000" dirty="0">
                <a:latin typeface="+mj-lt"/>
              </a:rPr>
              <a:t>Character vs. Society</a:t>
            </a:r>
          </a:p>
          <a:p>
            <a:pPr>
              <a:buFontTx/>
              <a:buChar char="-"/>
            </a:pPr>
            <a:r>
              <a:rPr lang="en-AU" sz="2000" dirty="0">
                <a:latin typeface="+mj-lt"/>
              </a:rPr>
              <a:t>Character Vs. Supernatural</a:t>
            </a:r>
          </a:p>
          <a:p>
            <a:pPr>
              <a:buFontTx/>
              <a:buChar char="-"/>
            </a:pPr>
            <a:r>
              <a:rPr lang="en-US" sz="2000" dirty="0">
                <a:latin typeface="+mj-lt"/>
              </a:rPr>
              <a:t>Character Vs. Character</a:t>
            </a:r>
          </a:p>
          <a:p>
            <a:pPr marL="0" indent="0">
              <a:buNone/>
            </a:pPr>
            <a:endParaRPr lang="en-AU" sz="2000" dirty="0">
              <a:latin typeface="+mj-lt"/>
            </a:endParaRPr>
          </a:p>
          <a:p>
            <a:pPr marL="0" indent="0">
              <a:buNone/>
            </a:pPr>
            <a:r>
              <a:rPr lang="en-AU" sz="2000" dirty="0">
                <a:latin typeface="+mj-lt"/>
              </a:rPr>
              <a:t>INTERNAL:</a:t>
            </a:r>
          </a:p>
          <a:p>
            <a:pPr>
              <a:buFontTx/>
              <a:buChar char="-"/>
            </a:pPr>
            <a:r>
              <a:rPr lang="en-US" sz="2000" dirty="0">
                <a:latin typeface="+mj-lt"/>
              </a:rPr>
              <a:t>Character Vs. Self</a:t>
            </a:r>
          </a:p>
          <a:p>
            <a:pPr>
              <a:buFontTx/>
              <a:buChar char="-"/>
            </a:pPr>
            <a:endParaRPr lang="en-US" sz="2000" b="1" dirty="0">
              <a:latin typeface="+mj-lt"/>
            </a:endParaRPr>
          </a:p>
          <a:p>
            <a:pPr marL="0" indent="0">
              <a:buNone/>
            </a:pPr>
            <a:endParaRPr lang="en-AU" sz="2000" b="1" dirty="0">
              <a:latin typeface="+mj-lt"/>
            </a:endParaRPr>
          </a:p>
          <a:p>
            <a:pPr>
              <a:buFontTx/>
              <a:buChar char="-"/>
            </a:pPr>
            <a:endParaRPr lang="en-AU" sz="2000" b="1" dirty="0">
              <a:latin typeface="+mj-lt"/>
            </a:endParaRPr>
          </a:p>
          <a:p>
            <a:pPr marL="0" indent="0">
              <a:buNone/>
            </a:pPr>
            <a:endParaRPr lang="en-AU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3101301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11</TotalTime>
  <Words>298</Words>
  <Application>Microsoft Office PowerPoint</Application>
  <PresentationFormat>Widescreen</PresentationFormat>
  <Paragraphs>47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Tw Cen MT</vt:lpstr>
      <vt:lpstr>Tw Cen MT Condensed</vt:lpstr>
      <vt:lpstr>Wingdings 3</vt:lpstr>
      <vt:lpstr>Integral</vt:lpstr>
      <vt:lpstr>Narrative Conventions</vt:lpstr>
      <vt:lpstr>VOCABULARY</vt:lpstr>
      <vt:lpstr>Poster Time!</vt:lpstr>
      <vt:lpstr>YOUR TASK</vt:lpstr>
      <vt:lpstr>PLOT – WHAT?</vt:lpstr>
      <vt:lpstr>Setting – WHERE?</vt:lpstr>
      <vt:lpstr>Characterisation – WHO? (SAAO)</vt:lpstr>
      <vt:lpstr>Point of View – WHO?</vt:lpstr>
      <vt:lpstr>THEME – WHY?</vt:lpstr>
      <vt:lpstr>CONFLICT – THE PROBLEM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 Celestine [Harrisdale Senior High School]</dc:creator>
  <cp:lastModifiedBy>CHRISTO Celestine [Harrisdale Senior High School]</cp:lastModifiedBy>
  <cp:revision>3</cp:revision>
  <dcterms:created xsi:type="dcterms:W3CDTF">2026-05-08T01:57:53Z</dcterms:created>
  <dcterms:modified xsi:type="dcterms:W3CDTF">2026-05-08T02:27:51Z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ab51697-d8d5-4b00-af1f-cc3ba473113c_Enabled">
    <vt:lpwstr>true</vt:lpwstr>
  </property>
  <property fmtid="{D5CDD505-2E9C-101B-9397-08002B2CF9AE}" pid="3" name="MSIP_Label_1ab51697-d8d5-4b00-af1f-cc3ba473113c_SetDate">
    <vt:lpwstr>2026-05-08T02:08:49Z</vt:lpwstr>
  </property>
  <property fmtid="{D5CDD505-2E9C-101B-9397-08002B2CF9AE}" pid="4" name="MSIP_Label_1ab51697-d8d5-4b00-af1f-cc3ba473113c_Method">
    <vt:lpwstr>Standard</vt:lpwstr>
  </property>
  <property fmtid="{D5CDD505-2E9C-101B-9397-08002B2CF9AE}" pid="5" name="MSIP_Label_1ab51697-d8d5-4b00-af1f-cc3ba473113c_Name">
    <vt:lpwstr>OFFICIAL</vt:lpwstr>
  </property>
  <property fmtid="{D5CDD505-2E9C-101B-9397-08002B2CF9AE}" pid="6" name="MSIP_Label_1ab51697-d8d5-4b00-af1f-cc3ba473113c_SiteId">
    <vt:lpwstr>e08016f9-d1fd-4cbb-83b0-b76eb4361627</vt:lpwstr>
  </property>
  <property fmtid="{D5CDD505-2E9C-101B-9397-08002B2CF9AE}" pid="7" name="MSIP_Label_1ab51697-d8d5-4b00-af1f-cc3ba473113c_ActionId">
    <vt:lpwstr>55bf939a-efce-479e-a2cc-bc9e1ca25909</vt:lpwstr>
  </property>
  <property fmtid="{D5CDD505-2E9C-101B-9397-08002B2CF9AE}" pid="8" name="MSIP_Label_1ab51697-d8d5-4b00-af1f-cc3ba473113c_ContentBits">
    <vt:lpwstr>1</vt:lpwstr>
  </property>
  <property fmtid="{D5CDD505-2E9C-101B-9397-08002B2CF9AE}" pid="9" name="MSIP_Label_1ab51697-d8d5-4b00-af1f-cc3ba473113c_Tag">
    <vt:lpwstr>10, 3, 0, 1</vt:lpwstr>
  </property>
  <property fmtid="{D5CDD505-2E9C-101B-9397-08002B2CF9AE}" pid="10" name="ClassificationContentMarkingHeaderLocations">
    <vt:lpwstr>Integral:9</vt:lpwstr>
  </property>
  <property fmtid="{D5CDD505-2E9C-101B-9397-08002B2CF9AE}" pid="11" name="ClassificationContentMarkingHeaderText">
    <vt:lpwstr>OFFICIAL</vt:lpwstr>
  </property>
</Properties>
</file>