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76" r:id="rId5"/>
    <p:sldId id="265" r:id="rId6"/>
    <p:sldId id="269" r:id="rId7"/>
    <p:sldId id="258" r:id="rId8"/>
    <p:sldId id="259" r:id="rId9"/>
    <p:sldId id="270" r:id="rId10"/>
    <p:sldId id="271" r:id="rId11"/>
    <p:sldId id="272" r:id="rId12"/>
    <p:sldId id="273" r:id="rId13"/>
    <p:sldId id="274" r:id="rId14"/>
    <p:sldId id="275" r:id="rId15"/>
    <p:sldId id="266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2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F0AC402-7377-4DB7-8C38-336F0744D5AB}" type="datetimeFigureOut">
              <a:rPr lang="en-AU" smtClean="0"/>
              <a:t>8/05/2026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259-625E-46E5-90A9-205E0131E4FF}" type="slidenum">
              <a:rPr lang="en-AU" smtClean="0"/>
              <a:t>‹#›</a:t>
            </a:fld>
            <a:endParaRPr lang="en-A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1176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AC402-7377-4DB7-8C38-336F0744D5AB}" type="datetimeFigureOut">
              <a:rPr lang="en-AU" smtClean="0"/>
              <a:t>8/05/2026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259-625E-46E5-90A9-205E0131E4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033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AC402-7377-4DB7-8C38-336F0744D5AB}" type="datetimeFigureOut">
              <a:rPr lang="en-AU" smtClean="0"/>
              <a:t>8/05/2026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259-625E-46E5-90A9-205E0131E4FF}" type="slidenum">
              <a:rPr lang="en-AU" smtClean="0"/>
              <a:t>‹#›</a:t>
            </a:fld>
            <a:endParaRPr lang="en-A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206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AC402-7377-4DB7-8C38-336F0744D5AB}" type="datetimeFigureOut">
              <a:rPr lang="en-AU" smtClean="0"/>
              <a:t>8/05/2026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259-625E-46E5-90A9-205E0131E4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4723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AC402-7377-4DB7-8C38-336F0744D5AB}" type="datetimeFigureOut">
              <a:rPr lang="en-AU" smtClean="0"/>
              <a:t>8/05/2026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259-625E-46E5-90A9-205E0131E4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18328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AC402-7377-4DB7-8C38-336F0744D5AB}" type="datetimeFigureOut">
              <a:rPr lang="en-AU" smtClean="0"/>
              <a:t>8/05/2026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259-625E-46E5-90A9-205E0131E4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166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AC402-7377-4DB7-8C38-336F0744D5AB}" type="datetimeFigureOut">
              <a:rPr lang="en-AU" smtClean="0"/>
              <a:t>8/05/2026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259-625E-46E5-90A9-205E0131E4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49055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AC402-7377-4DB7-8C38-336F0744D5AB}" type="datetimeFigureOut">
              <a:rPr lang="en-AU" smtClean="0"/>
              <a:t>8/05/2026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259-625E-46E5-90A9-205E0131E4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8667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AC402-7377-4DB7-8C38-336F0744D5AB}" type="datetimeFigureOut">
              <a:rPr lang="en-AU" smtClean="0"/>
              <a:t>8/05/2026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259-625E-46E5-90A9-205E0131E4FF}" type="slidenum">
              <a:rPr lang="en-AU" smtClean="0"/>
              <a:t>‹#›</a:t>
            </a:fld>
            <a:endParaRPr lang="en-A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8747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AC402-7377-4DB7-8C38-336F0744D5AB}" type="datetimeFigureOut">
              <a:rPr lang="en-AU" smtClean="0"/>
              <a:t>8/05/2026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259-625E-46E5-90A9-205E0131E4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6226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AC402-7377-4DB7-8C38-336F0744D5AB}" type="datetimeFigureOut">
              <a:rPr lang="en-AU" smtClean="0"/>
              <a:t>8/05/2026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259-625E-46E5-90A9-205E0131E4FF}" type="slidenum">
              <a:rPr lang="en-AU" smtClean="0"/>
              <a:t>‹#›</a:t>
            </a:fld>
            <a:endParaRPr lang="en-A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4424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F0AC402-7377-4DB7-8C38-336F0744D5AB}" type="datetimeFigureOut">
              <a:rPr lang="en-AU" smtClean="0"/>
              <a:t>8/05/2026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CA7B259-625E-46E5-90A9-205E0131E4FF}" type="slidenum">
              <a:rPr lang="en-AU" smtClean="0"/>
              <a:t>‹#›</a:t>
            </a:fld>
            <a:endParaRPr lang="en-A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D0D006F-A192-A8E6-C38A-5E2F8DF67EC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785612" y="63500"/>
            <a:ext cx="652463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2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645267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8A080-5010-718E-2B98-222A38154D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Language Techniques</a:t>
            </a:r>
          </a:p>
        </p:txBody>
      </p:sp>
    </p:spTree>
    <p:extLst>
      <p:ext uri="{BB962C8B-B14F-4D97-AF65-F5344CB8AC3E}">
        <p14:creationId xmlns:p14="http://schemas.microsoft.com/office/powerpoint/2010/main" val="4092969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10D5E-3F30-5FEB-D0FC-A7C051903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VOCABULARY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2DEC1-2C57-CD73-0344-B0757E26E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dirty="0"/>
              <a:t>Find the definition of 2 words from chapter 1</a:t>
            </a:r>
          </a:p>
          <a:p>
            <a:r>
              <a:rPr lang="en-AU" sz="3200" dirty="0"/>
              <a:t>Give one, get one for your third definition from a peer</a:t>
            </a:r>
          </a:p>
        </p:txBody>
      </p:sp>
    </p:spTree>
    <p:extLst>
      <p:ext uri="{BB962C8B-B14F-4D97-AF65-F5344CB8AC3E}">
        <p14:creationId xmlns:p14="http://schemas.microsoft.com/office/powerpoint/2010/main" val="1533840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713CA-CC29-938B-DEB3-E87EE4BE4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Poster Time!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224EB-31F2-E2D8-4BF3-232C2DB52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9784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A5EA0-ED0A-7B8C-26D0-DD0738B54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YOUR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34945-4604-995E-CE9F-6E2FFE75A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IN GROUPS OF 2-3 CREATE A POSTER ON ONE OF THE FOLLOWING LANGUAGE TECHNIQUES.</a:t>
            </a:r>
          </a:p>
          <a:p>
            <a:endParaRPr lang="en-AU" dirty="0"/>
          </a:p>
          <a:p>
            <a:r>
              <a:rPr lang="en-AU" dirty="0"/>
              <a:t>Don’t forget to include:</a:t>
            </a:r>
          </a:p>
          <a:p>
            <a:r>
              <a:rPr lang="en-AU" dirty="0"/>
              <a:t>- a definition</a:t>
            </a:r>
          </a:p>
          <a:p>
            <a:r>
              <a:rPr lang="en-AU" dirty="0"/>
              <a:t>- a few examples</a:t>
            </a:r>
          </a:p>
          <a:p>
            <a:r>
              <a:rPr lang="en-AU" dirty="0"/>
              <a:t>- symbolic images</a:t>
            </a:r>
          </a:p>
          <a:p>
            <a:endParaRPr lang="en-AU" dirty="0"/>
          </a:p>
          <a:p>
            <a:r>
              <a:rPr lang="en-AU" dirty="0"/>
              <a:t>MAKE IT PRESENTABLE!</a:t>
            </a:r>
          </a:p>
        </p:txBody>
      </p:sp>
    </p:spTree>
    <p:extLst>
      <p:ext uri="{BB962C8B-B14F-4D97-AF65-F5344CB8AC3E}">
        <p14:creationId xmlns:p14="http://schemas.microsoft.com/office/powerpoint/2010/main" val="1162657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63013-8E05-82CF-6764-4EAEC9415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385" y="756179"/>
            <a:ext cx="10077557" cy="1325563"/>
          </a:xfrm>
        </p:spPr>
        <p:txBody>
          <a:bodyPr>
            <a:normAutofit/>
          </a:bodyPr>
          <a:lstStyle/>
          <a:p>
            <a:r>
              <a:rPr lang="en-AU" sz="4000" dirty="0"/>
              <a:t>Alliteration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555D5-8818-6629-1D4D-03FDB14B7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b="1" dirty="0"/>
              <a:t>Definition: </a:t>
            </a:r>
            <a:r>
              <a:rPr lang="en-AU" sz="3200" dirty="0"/>
              <a:t>the occurrence of the same letter or sound at the beginning of adjacent or closely connected words.</a:t>
            </a:r>
          </a:p>
          <a:p>
            <a:endParaRPr lang="en-AU" sz="3200" dirty="0"/>
          </a:p>
          <a:p>
            <a:r>
              <a:rPr lang="en-AU" sz="3200" b="1" dirty="0"/>
              <a:t>Example:</a:t>
            </a:r>
            <a:r>
              <a:rPr lang="en-AU" sz="3200" dirty="0"/>
              <a:t> </a:t>
            </a:r>
            <a:r>
              <a:rPr lang="en-AU" sz="3200" u="sng" dirty="0"/>
              <a:t>P</a:t>
            </a:r>
            <a:r>
              <a:rPr lang="en-AU" sz="3200" dirty="0"/>
              <a:t>eter </a:t>
            </a:r>
            <a:r>
              <a:rPr lang="en-AU" sz="3200" u="sng" dirty="0"/>
              <a:t>P</a:t>
            </a:r>
            <a:r>
              <a:rPr lang="en-AU" sz="3200" dirty="0"/>
              <a:t>iper </a:t>
            </a:r>
            <a:r>
              <a:rPr lang="en-AU" sz="3200" u="sng" dirty="0"/>
              <a:t>p</a:t>
            </a:r>
            <a:r>
              <a:rPr lang="en-AU" sz="3200" dirty="0"/>
              <a:t>icked a </a:t>
            </a:r>
            <a:r>
              <a:rPr lang="en-AU" sz="3200" u="sng" dirty="0"/>
              <a:t>p</a:t>
            </a:r>
            <a:r>
              <a:rPr lang="en-AU" sz="3200" dirty="0"/>
              <a:t>eck of </a:t>
            </a:r>
            <a:r>
              <a:rPr lang="en-AU" sz="3200" u="sng" dirty="0"/>
              <a:t>p</a:t>
            </a:r>
            <a:r>
              <a:rPr lang="en-AU" sz="3200" dirty="0"/>
              <a:t>ickled </a:t>
            </a:r>
            <a:r>
              <a:rPr lang="en-AU" sz="3200" u="sng" dirty="0"/>
              <a:t>p</a:t>
            </a:r>
            <a:r>
              <a:rPr lang="en-AU" sz="3200" dirty="0"/>
              <a:t>eppers.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3938867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77CC-B21E-4BB8-D4A9-21DE7E3F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Simile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1E498-E194-3850-B692-CCDDCB529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b="1" dirty="0"/>
              <a:t>Definition: </a:t>
            </a:r>
            <a:r>
              <a:rPr lang="en-AU" sz="3200" b="0" i="0" dirty="0">
                <a:solidFill>
                  <a:srgbClr val="040C28"/>
                </a:solidFill>
                <a:effectLst/>
              </a:rPr>
              <a:t>a rhetorical device used to compare two things (typically using the words “like,” “as,” or “than”).</a:t>
            </a:r>
          </a:p>
          <a:p>
            <a:endParaRPr lang="en-AU" sz="3200" b="1" dirty="0"/>
          </a:p>
          <a:p>
            <a:r>
              <a:rPr lang="en-AU" sz="3200" b="1" dirty="0"/>
              <a:t>Example:</a:t>
            </a:r>
            <a:r>
              <a:rPr lang="en-AU" sz="3200" dirty="0"/>
              <a:t> As quiet as a mouse.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3168005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77CC-B21E-4BB8-D4A9-21DE7E3F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Metaphor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1E498-E194-3850-B692-CCDDCB529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b="1" dirty="0"/>
              <a:t>Definition: </a:t>
            </a:r>
            <a:r>
              <a:rPr lang="en-AU" sz="3200" b="0" i="0" dirty="0">
                <a:solidFill>
                  <a:srgbClr val="1F1F1F"/>
                </a:solidFill>
                <a:effectLst/>
              </a:rPr>
              <a:t>a figure of speech in which a word or phrase is applied to an object or action to which it is not literally applicable</a:t>
            </a:r>
            <a:r>
              <a:rPr lang="en-AU" sz="3200" i="0" dirty="0">
                <a:solidFill>
                  <a:srgbClr val="1F1F1F"/>
                </a:solidFill>
                <a:effectLst/>
              </a:rPr>
              <a:t>.</a:t>
            </a:r>
            <a:endParaRPr lang="en-AU" sz="3200" b="1" i="0" dirty="0">
              <a:solidFill>
                <a:srgbClr val="1F1F1F"/>
              </a:solidFill>
              <a:effectLst/>
            </a:endParaRPr>
          </a:p>
          <a:p>
            <a:endParaRPr lang="en-AU" sz="3200" b="1" dirty="0"/>
          </a:p>
          <a:p>
            <a:r>
              <a:rPr lang="en-AU" sz="3200" b="1" dirty="0"/>
              <a:t>Example:</a:t>
            </a:r>
            <a:r>
              <a:rPr lang="en-AU" sz="3200" dirty="0"/>
              <a:t> My mum is my alarm clock.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2712863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77CC-B21E-4BB8-D4A9-21DE7E3F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Personification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1E498-E194-3850-B692-CCDDCB529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b="1" dirty="0"/>
              <a:t>Definition: </a:t>
            </a:r>
            <a:r>
              <a:rPr lang="en-AU" sz="3200" b="0" i="0" dirty="0">
                <a:solidFill>
                  <a:srgbClr val="040C28"/>
                </a:solidFill>
                <a:effectLst/>
              </a:rPr>
              <a:t>non-human things are described as having human attributes</a:t>
            </a:r>
            <a:r>
              <a:rPr lang="en-AU" sz="3200" i="0" dirty="0">
                <a:solidFill>
                  <a:srgbClr val="1F1F1F"/>
                </a:solidFill>
                <a:effectLst/>
              </a:rPr>
              <a:t>.</a:t>
            </a:r>
            <a:endParaRPr lang="en-AU" sz="3200" b="1" i="0" dirty="0">
              <a:solidFill>
                <a:srgbClr val="1F1F1F"/>
              </a:solidFill>
              <a:effectLst/>
            </a:endParaRPr>
          </a:p>
          <a:p>
            <a:endParaRPr lang="en-AU" sz="3200" b="1" dirty="0"/>
          </a:p>
          <a:p>
            <a:r>
              <a:rPr lang="en-AU" sz="3200" b="1" dirty="0"/>
              <a:t>Example:</a:t>
            </a:r>
            <a:r>
              <a:rPr lang="en-AU" sz="3200" dirty="0"/>
              <a:t> The sun kissed me.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125509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77CC-B21E-4BB8-D4A9-21DE7E3F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Emotive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1E498-E194-3850-B692-CCDDCB529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b="1" dirty="0"/>
              <a:t>Definition: </a:t>
            </a:r>
            <a:r>
              <a:rPr lang="en-AU" sz="3200" b="0" i="0" dirty="0">
                <a:solidFill>
                  <a:srgbClr val="040C28"/>
                </a:solidFill>
                <a:effectLst/>
              </a:rPr>
              <a:t>language that is used that makes the reader respond emotionally</a:t>
            </a:r>
            <a:r>
              <a:rPr lang="en-AU" sz="3200" i="0" dirty="0">
                <a:solidFill>
                  <a:srgbClr val="1F1F1F"/>
                </a:solidFill>
                <a:effectLst/>
              </a:rPr>
              <a:t>.</a:t>
            </a:r>
            <a:endParaRPr lang="en-AU" sz="3200" b="1" i="0" dirty="0">
              <a:solidFill>
                <a:srgbClr val="1F1F1F"/>
              </a:solidFill>
              <a:effectLst/>
            </a:endParaRPr>
          </a:p>
          <a:p>
            <a:endParaRPr lang="en-AU" sz="3200" b="1" dirty="0"/>
          </a:p>
          <a:p>
            <a:r>
              <a:rPr lang="en-AU" sz="3200" b="1" dirty="0"/>
              <a:t>Example:</a:t>
            </a:r>
            <a:r>
              <a:rPr lang="en-AU" sz="3200" dirty="0"/>
              <a:t> </a:t>
            </a:r>
            <a:r>
              <a:rPr lang="en-AU" sz="3200" b="0" i="0" dirty="0">
                <a:solidFill>
                  <a:srgbClr val="040C28"/>
                </a:solidFill>
                <a:effectLst/>
              </a:rPr>
              <a:t>The </a:t>
            </a:r>
            <a:r>
              <a:rPr lang="en-AU" sz="3200" b="0" i="0" dirty="0" err="1">
                <a:solidFill>
                  <a:srgbClr val="040C28"/>
                </a:solidFill>
                <a:effectLst/>
              </a:rPr>
              <a:t>defenseless</a:t>
            </a:r>
            <a:r>
              <a:rPr lang="en-AU" sz="3200" b="0" i="0" dirty="0">
                <a:solidFill>
                  <a:srgbClr val="040C28"/>
                </a:solidFill>
                <a:effectLst/>
              </a:rPr>
              <a:t> wolf was violently attacked by the gruesome bear.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400415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77CC-B21E-4BB8-D4A9-21DE7E3F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Evocative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1E498-E194-3850-B692-CCDDCB529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AU" sz="3200" b="1" dirty="0"/>
              <a:t>Definition: </a:t>
            </a:r>
            <a:r>
              <a:rPr lang="en-AU" sz="3200" b="0" i="0" dirty="0">
                <a:solidFill>
                  <a:srgbClr val="040C28"/>
                </a:solidFill>
                <a:effectLst/>
              </a:rPr>
              <a:t>words that remind the reader of something else, maybe an emotion or a thought</a:t>
            </a:r>
            <a:r>
              <a:rPr lang="en-AU" sz="3200" i="0" dirty="0">
                <a:solidFill>
                  <a:srgbClr val="1F1F1F"/>
                </a:solidFill>
                <a:effectLst/>
              </a:rPr>
              <a:t>.</a:t>
            </a:r>
            <a:endParaRPr lang="en-AU" sz="3200" b="1" i="0" dirty="0">
              <a:solidFill>
                <a:srgbClr val="1F1F1F"/>
              </a:solidFill>
              <a:effectLst/>
            </a:endParaRPr>
          </a:p>
          <a:p>
            <a:endParaRPr lang="en-AU" sz="3200" b="1" dirty="0"/>
          </a:p>
          <a:p>
            <a:r>
              <a:rPr lang="en-AU" sz="3200" b="1" dirty="0"/>
              <a:t>Example:</a:t>
            </a:r>
            <a:r>
              <a:rPr lang="en-AU" sz="3200" dirty="0"/>
              <a:t> </a:t>
            </a:r>
            <a:r>
              <a:rPr lang="en-AU" sz="3200" b="0" i="0" dirty="0">
                <a:solidFill>
                  <a:srgbClr val="040C28"/>
                </a:solidFill>
                <a:effectLst/>
              </a:rPr>
              <a:t>When the word ache is used, an image or idea probably just popped into your mind</a:t>
            </a:r>
            <a:r>
              <a:rPr lang="en-AU" sz="3200" b="0" i="0" dirty="0">
                <a:solidFill>
                  <a:srgbClr val="1F1F1F"/>
                </a:solidFill>
                <a:effectLst/>
              </a:rPr>
              <a:t>. The word ache brought up a thought or feeling inside of you, thus making it an evocative word</a:t>
            </a:r>
            <a:r>
              <a:rPr lang="en-AU" sz="3200" dirty="0"/>
              <a:t>.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3699736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77CC-B21E-4BB8-D4A9-21DE7E3F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Hyperbole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1E498-E194-3850-B692-CCDDCB529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b="1" dirty="0"/>
              <a:t>Definition: </a:t>
            </a:r>
            <a:r>
              <a:rPr lang="en-AU" sz="3200" b="0" i="0" dirty="0">
                <a:solidFill>
                  <a:srgbClr val="1F1F1F"/>
                </a:solidFill>
                <a:effectLst/>
              </a:rPr>
              <a:t>language that </a:t>
            </a:r>
            <a:r>
              <a:rPr lang="en-AU" sz="3200" b="0" i="0" dirty="0">
                <a:solidFill>
                  <a:srgbClr val="040C28"/>
                </a:solidFill>
                <a:effectLst/>
              </a:rPr>
              <a:t>allows writers to exaggerate and amplify writing for greater emphasis</a:t>
            </a:r>
            <a:endParaRPr lang="en-AU" sz="3200" b="1" i="0" dirty="0">
              <a:solidFill>
                <a:srgbClr val="1F1F1F"/>
              </a:solidFill>
              <a:effectLst/>
            </a:endParaRPr>
          </a:p>
          <a:p>
            <a:endParaRPr lang="en-AU" sz="3200" b="1" dirty="0"/>
          </a:p>
          <a:p>
            <a:r>
              <a:rPr lang="en-AU" sz="3200" b="1" dirty="0"/>
              <a:t>Example:</a:t>
            </a:r>
            <a:r>
              <a:rPr lang="en-AU" sz="3200" dirty="0"/>
              <a:t> I washed a million dishes last night.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3560899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77CC-B21E-4BB8-D4A9-21DE7E3F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Irony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1E498-E194-3850-B692-CCDDCB529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b="1" dirty="0"/>
              <a:t>Definition: </a:t>
            </a:r>
            <a:r>
              <a:rPr lang="en-AU" sz="2800" b="0" i="0" dirty="0">
                <a:solidFill>
                  <a:srgbClr val="040C28"/>
                </a:solidFill>
                <a:effectLst/>
              </a:rPr>
              <a:t>events or words are the opposite of what is expected</a:t>
            </a:r>
            <a:r>
              <a:rPr lang="en-AU" sz="3200" i="0" dirty="0">
                <a:solidFill>
                  <a:srgbClr val="1F1F1F"/>
                </a:solidFill>
                <a:effectLst/>
              </a:rPr>
              <a:t>.</a:t>
            </a:r>
            <a:endParaRPr lang="en-AU" sz="3200" b="1" i="0" dirty="0">
              <a:solidFill>
                <a:srgbClr val="1F1F1F"/>
              </a:solidFill>
              <a:effectLst/>
            </a:endParaRPr>
          </a:p>
          <a:p>
            <a:endParaRPr lang="en-AU" sz="3200" b="1" dirty="0"/>
          </a:p>
          <a:p>
            <a:r>
              <a:rPr lang="en-AU" sz="3200" b="1" dirty="0"/>
              <a:t>Example:</a:t>
            </a:r>
            <a:r>
              <a:rPr lang="en-AU" sz="3200" dirty="0"/>
              <a:t> Miss Christo becoming an English teacher (she hated English at school).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1898737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77CC-B21E-4BB8-D4A9-21DE7E3F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Rhetorical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1E498-E194-3850-B692-CCDDCB529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b="1" dirty="0"/>
              <a:t>Definition: </a:t>
            </a:r>
            <a:r>
              <a:rPr lang="en-AU" sz="3200" b="0" i="0" dirty="0">
                <a:solidFill>
                  <a:srgbClr val="040C28"/>
                </a:solidFill>
                <a:effectLst/>
              </a:rPr>
              <a:t>a question that is asked for effect, rather than from a desire to know the answer.</a:t>
            </a:r>
          </a:p>
          <a:p>
            <a:endParaRPr lang="en-AU" sz="3200" b="1" dirty="0"/>
          </a:p>
          <a:p>
            <a:r>
              <a:rPr lang="en-AU" sz="3200" b="1" dirty="0"/>
              <a:t>Example:</a:t>
            </a:r>
            <a:r>
              <a:rPr lang="en-AU" sz="3200" dirty="0"/>
              <a:t> Are you stupid?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2844933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77CC-B21E-4BB8-D4A9-21DE7E3F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Onomatopoeia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1E498-E194-3850-B692-CCDDCB529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b="1" dirty="0"/>
              <a:t>Definition: </a:t>
            </a:r>
            <a:r>
              <a:rPr lang="en-AU" sz="3200" b="0" i="0" dirty="0">
                <a:solidFill>
                  <a:srgbClr val="040C28"/>
                </a:solidFill>
                <a:effectLst/>
              </a:rPr>
              <a:t>a word that actually looks like the sound it makes, and we can almost hear those sounds as we read.</a:t>
            </a:r>
          </a:p>
          <a:p>
            <a:endParaRPr lang="en-AU" sz="3200" b="1" dirty="0"/>
          </a:p>
          <a:p>
            <a:r>
              <a:rPr lang="en-AU" sz="3200" b="1" dirty="0"/>
              <a:t>Example:</a:t>
            </a:r>
            <a:r>
              <a:rPr lang="en-AU" sz="3200" dirty="0"/>
              <a:t> POW!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1506547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77CC-B21E-4BB8-D4A9-21DE7E3F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Oxymoron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1E498-E194-3850-B692-CCDDCB529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b="1" dirty="0"/>
              <a:t>Definition: </a:t>
            </a:r>
            <a:r>
              <a:rPr lang="en-AU" sz="3200" b="0" i="0" dirty="0">
                <a:solidFill>
                  <a:srgbClr val="1F1F1F"/>
                </a:solidFill>
                <a:effectLst/>
              </a:rPr>
              <a:t>a </a:t>
            </a:r>
            <a:r>
              <a:rPr lang="en-AU" sz="3200" b="0" i="0" dirty="0">
                <a:solidFill>
                  <a:srgbClr val="040C28"/>
                </a:solidFill>
                <a:effectLst/>
              </a:rPr>
              <a:t> figure of speech that combines contradictory words with opposing meanings.</a:t>
            </a:r>
          </a:p>
          <a:p>
            <a:endParaRPr lang="en-AU" sz="3200" b="1" dirty="0"/>
          </a:p>
          <a:p>
            <a:r>
              <a:rPr lang="en-AU" sz="3200" b="1" dirty="0"/>
              <a:t>Example:</a:t>
            </a:r>
            <a:r>
              <a:rPr lang="en-AU" sz="3200" dirty="0"/>
              <a:t> Deafening silence.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7289548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</TotalTime>
  <Words>404</Words>
  <Application>Microsoft Office PowerPoint</Application>
  <PresentationFormat>Widescreen</PresentationFormat>
  <Paragraphs>58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Tw Cen MT</vt:lpstr>
      <vt:lpstr>Tw Cen MT Condensed</vt:lpstr>
      <vt:lpstr>Wingdings 3</vt:lpstr>
      <vt:lpstr>Integral</vt:lpstr>
      <vt:lpstr>Language Techniques</vt:lpstr>
      <vt:lpstr>VOCABULARY</vt:lpstr>
      <vt:lpstr>Poster Time!</vt:lpstr>
      <vt:lpstr>YOUR TASK</vt:lpstr>
      <vt:lpstr>Alliteration</vt:lpstr>
      <vt:lpstr>Simile</vt:lpstr>
      <vt:lpstr>Metaphor</vt:lpstr>
      <vt:lpstr>Personification</vt:lpstr>
      <vt:lpstr>Emotive Language</vt:lpstr>
      <vt:lpstr>Evocative Language</vt:lpstr>
      <vt:lpstr>Hyperbole</vt:lpstr>
      <vt:lpstr>Irony</vt:lpstr>
      <vt:lpstr>Rhetorical Question</vt:lpstr>
      <vt:lpstr>Onomatopoeia</vt:lpstr>
      <vt:lpstr>Oxymoron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 Celestine [Harrisdale Senior High School]</dc:creator>
  <cp:lastModifiedBy>CHRISTO Celestine [Harrisdale Senior High School]</cp:lastModifiedBy>
  <cp:revision>2</cp:revision>
  <dcterms:created xsi:type="dcterms:W3CDTF">2026-05-08T01:57:53Z</dcterms:created>
  <dcterms:modified xsi:type="dcterms:W3CDTF">2026-05-08T02:18:02Z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ab51697-d8d5-4b00-af1f-cc3ba473113c_Enabled">
    <vt:lpwstr>true</vt:lpwstr>
  </property>
  <property fmtid="{D5CDD505-2E9C-101B-9397-08002B2CF9AE}" pid="3" name="MSIP_Label_1ab51697-d8d5-4b00-af1f-cc3ba473113c_SetDate">
    <vt:lpwstr>2026-05-08T02:08:49Z</vt:lpwstr>
  </property>
  <property fmtid="{D5CDD505-2E9C-101B-9397-08002B2CF9AE}" pid="4" name="MSIP_Label_1ab51697-d8d5-4b00-af1f-cc3ba473113c_Method">
    <vt:lpwstr>Standard</vt:lpwstr>
  </property>
  <property fmtid="{D5CDD505-2E9C-101B-9397-08002B2CF9AE}" pid="5" name="MSIP_Label_1ab51697-d8d5-4b00-af1f-cc3ba473113c_Name">
    <vt:lpwstr>OFFICIAL</vt:lpwstr>
  </property>
  <property fmtid="{D5CDD505-2E9C-101B-9397-08002B2CF9AE}" pid="6" name="MSIP_Label_1ab51697-d8d5-4b00-af1f-cc3ba473113c_SiteId">
    <vt:lpwstr>e08016f9-d1fd-4cbb-83b0-b76eb4361627</vt:lpwstr>
  </property>
  <property fmtid="{D5CDD505-2E9C-101B-9397-08002B2CF9AE}" pid="7" name="MSIP_Label_1ab51697-d8d5-4b00-af1f-cc3ba473113c_ActionId">
    <vt:lpwstr>55bf939a-efce-479e-a2cc-bc9e1ca25909</vt:lpwstr>
  </property>
  <property fmtid="{D5CDD505-2E9C-101B-9397-08002B2CF9AE}" pid="8" name="MSIP_Label_1ab51697-d8d5-4b00-af1f-cc3ba473113c_ContentBits">
    <vt:lpwstr>1</vt:lpwstr>
  </property>
  <property fmtid="{D5CDD505-2E9C-101B-9397-08002B2CF9AE}" pid="9" name="MSIP_Label_1ab51697-d8d5-4b00-af1f-cc3ba473113c_Tag">
    <vt:lpwstr>10, 3, 0, 1</vt:lpwstr>
  </property>
  <property fmtid="{D5CDD505-2E9C-101B-9397-08002B2CF9AE}" pid="10" name="ClassificationContentMarkingHeaderLocations">
    <vt:lpwstr>Integral:9</vt:lpwstr>
  </property>
  <property fmtid="{D5CDD505-2E9C-101B-9397-08002B2CF9AE}" pid="11" name="ClassificationContentMarkingHeaderText">
    <vt:lpwstr>OFFICIAL</vt:lpwstr>
  </property>
</Properties>
</file>