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71" r:id="rId3"/>
    <p:sldId id="270" r:id="rId4"/>
    <p:sldId id="257" r:id="rId5"/>
    <p:sldId id="269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28" d="100"/>
          <a:sy n="28" d="100"/>
        </p:scale>
        <p:origin x="198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2/12/2026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673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2/12/2026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401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507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557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8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12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9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2580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0378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219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638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2/12/2026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45E47-EEA5-8FB9-9A84-31341ABD2DC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93762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5FB94-91D1-B758-FF30-C08237F254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6616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B45E70-8C3C-4103-84D0-19A463CBC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1" y="1122363"/>
            <a:ext cx="7630931" cy="1978346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Language Features</a:t>
            </a:r>
          </a:p>
        </p:txBody>
      </p:sp>
      <p:grpSp>
        <p:nvGrpSpPr>
          <p:cNvPr id="11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2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Subtitle 5">
            <a:extLst>
              <a:ext uri="{FF2B5EF4-FFF2-40B4-BE49-F238E27FC236}">
                <a16:creationId xmlns:a16="http://schemas.microsoft.com/office/drawing/2014/main" id="{37C45A34-F809-32A0-E97C-15D1E6FB08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195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39C5-2174-190A-21E7-39F2EDE59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SPELLING TEST WEEK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1A5890-A70B-FEE0-C4D8-42A47EAC9B42}"/>
              </a:ext>
            </a:extLst>
          </p:cNvPr>
          <p:cNvSpPr/>
          <p:nvPr/>
        </p:nvSpPr>
        <p:spPr>
          <a:xfrm>
            <a:off x="3873843" y="2967335"/>
            <a:ext cx="5443152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ABC</a:t>
            </a:r>
          </a:p>
        </p:txBody>
      </p:sp>
    </p:spTree>
    <p:extLst>
      <p:ext uri="{BB962C8B-B14F-4D97-AF65-F5344CB8AC3E}">
        <p14:creationId xmlns:p14="http://schemas.microsoft.com/office/powerpoint/2010/main" val="1082751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2A582-6ACB-EF47-7901-213826A72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What are language features?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EC390-D416-BB6E-D968-104DD174F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sz="3200" dirty="0"/>
              <a:t>A language feature is any word(s) that gives your sentence additional significance or improves the overall quality of your writing</a:t>
            </a:r>
          </a:p>
          <a:p>
            <a:endParaRPr lang="en-AU" sz="3200" dirty="0"/>
          </a:p>
          <a:p>
            <a:r>
              <a:rPr lang="en-AU" sz="3200" dirty="0"/>
              <a:t>Punctuation, structure, adjectives, nouns, adverbs, etc. are all language features. Here are some more difficult ones:</a:t>
            </a:r>
          </a:p>
          <a:p>
            <a:endParaRPr lang="en-AU" sz="3200" dirty="0"/>
          </a:p>
          <a:p>
            <a:endParaRPr lang="en-AU" sz="3200" dirty="0"/>
          </a:p>
          <a:p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273701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3013-8E05-82CF-6764-4EAEC941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70"/>
            <a:ext cx="10077557" cy="1325563"/>
          </a:xfrm>
        </p:spPr>
        <p:txBody>
          <a:bodyPr>
            <a:normAutofit/>
          </a:bodyPr>
          <a:lstStyle/>
          <a:p>
            <a:r>
              <a:rPr lang="en-AU" sz="4000" dirty="0"/>
              <a:t>Alliteration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55D5-8818-6629-1D4D-03FDB14B7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dirty="0"/>
              <a:t>the occurrence of the same letter or sound at the beginning of adjacent or closely connected words.</a:t>
            </a:r>
          </a:p>
          <a:p>
            <a:endParaRPr lang="en-AU" sz="3200" dirty="0"/>
          </a:p>
          <a:p>
            <a:r>
              <a:rPr lang="en-AU" sz="3200" b="1" dirty="0"/>
              <a:t>Example:</a:t>
            </a:r>
            <a:r>
              <a:rPr lang="en-AU" sz="3200" dirty="0"/>
              <a:t> </a:t>
            </a:r>
            <a:r>
              <a:rPr lang="en-AU" sz="3200" u="sng" dirty="0"/>
              <a:t>P</a:t>
            </a:r>
            <a:r>
              <a:rPr lang="en-AU" sz="3200" dirty="0"/>
              <a:t>eter </a:t>
            </a:r>
            <a:r>
              <a:rPr lang="en-AU" sz="3200" u="sng" dirty="0"/>
              <a:t>P</a:t>
            </a:r>
            <a:r>
              <a:rPr lang="en-AU" sz="3200" dirty="0"/>
              <a:t>iper </a:t>
            </a:r>
            <a:r>
              <a:rPr lang="en-AU" sz="3200" u="sng" dirty="0"/>
              <a:t>p</a:t>
            </a:r>
            <a:r>
              <a:rPr lang="en-AU" sz="3200" dirty="0"/>
              <a:t>icked a </a:t>
            </a:r>
            <a:r>
              <a:rPr lang="en-AU" sz="3200" u="sng" dirty="0"/>
              <a:t>p</a:t>
            </a:r>
            <a:r>
              <a:rPr lang="en-AU" sz="3200" dirty="0"/>
              <a:t>eck of </a:t>
            </a:r>
            <a:r>
              <a:rPr lang="en-AU" sz="3200" u="sng" dirty="0"/>
              <a:t>p</a:t>
            </a:r>
            <a:r>
              <a:rPr lang="en-AU" sz="3200" dirty="0"/>
              <a:t>ickled </a:t>
            </a:r>
            <a:r>
              <a:rPr lang="en-AU" sz="3200" u="sng" dirty="0"/>
              <a:t>p</a:t>
            </a:r>
            <a:r>
              <a:rPr lang="en-AU" sz="3200" dirty="0"/>
              <a:t>eppers.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93886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Simile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 rhetorical device used to compare two things (typically using the words “like,” “as,” or “than”).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As quiet as a mouse.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16800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Metaphor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a figure of speech in which a word or phrase is applied to an object or action to which it is not literally applicable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My mum is my alarm clock.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2712863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Personification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non-human things are described as having human attributes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The sun kissed me.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25509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Emotive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language that is used that makes the reader respond emotionally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The </a:t>
            </a:r>
            <a:r>
              <a:rPr lang="en-AU" sz="3200" b="0" i="0" dirty="0" err="1">
                <a:solidFill>
                  <a:srgbClr val="040C28"/>
                </a:solidFill>
                <a:effectLst/>
              </a:rPr>
              <a:t>defenseless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 wolf was violently attacked by the gruesome bear.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400415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Evocative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words that remind the reader of something else, maybe an emotion or a thought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When the word ache is used, an image or idea probably just popped into your mind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. The word ache brought up a thought or feeling inside of you, thus making it an evocative word</a:t>
            </a:r>
            <a:r>
              <a:rPr lang="en-AU" sz="3200" dirty="0"/>
              <a:t>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69973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Hyperbole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language that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allows writers to exaggerate and amplify writing for greater emphasis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I washed a million dishes last night.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56089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Irony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2800" b="0" i="0" dirty="0">
                <a:solidFill>
                  <a:srgbClr val="040C28"/>
                </a:solidFill>
                <a:effectLst/>
              </a:rPr>
              <a:t>events or words are the opposite of what is expected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Miss Christo becoming an English teacher (she hated English at school).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898737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Rhetorical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 question that is asked for effect, rather than from a desire to know the answer.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Are you stupid?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2844933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Onomatopoeia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 word that actually looks like the sound it makes, and we can almost hear those sounds as we read.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POW!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506547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Oxymoron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a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 figure of speech that combines contradictory words with opposing meanings.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Deafening silence.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728954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4693B-A054-4D5B-5DEF-D0F4C146B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PROMPT: Write a short story inspired by this quote “And he vanished into the sky…”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9B6B4-59AF-10B6-E6F5-48E0787851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PRACTICE TASK</a:t>
            </a:r>
          </a:p>
        </p:txBody>
      </p:sp>
    </p:spTree>
    <p:extLst>
      <p:ext uri="{BB962C8B-B14F-4D97-AF65-F5344CB8AC3E}">
        <p14:creationId xmlns:p14="http://schemas.microsoft.com/office/powerpoint/2010/main" val="522400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3975-EFA3-E9BB-D125-26B057A1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Peer Marking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31F5CA-7E87-9D6D-6D41-495524E7B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Use the marking key to give your friend a mark on their short story.</a:t>
            </a:r>
          </a:p>
        </p:txBody>
      </p:sp>
    </p:spTree>
    <p:extLst>
      <p:ext uri="{BB962C8B-B14F-4D97-AF65-F5344CB8AC3E}">
        <p14:creationId xmlns:p14="http://schemas.microsoft.com/office/powerpoint/2010/main" val="3788134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6985-57E9-143D-1884-DA6BB8365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E0EC3-D240-96EA-E17C-BEA2F0355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AFEBC-75EC-F644-A985-9E83C90C5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37" y="61442"/>
            <a:ext cx="6811326" cy="673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82772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RegularSeedRightStep">
      <a:dk1>
        <a:srgbClr val="000000"/>
      </a:dk1>
      <a:lt1>
        <a:srgbClr val="FFFFFF"/>
      </a:lt1>
      <a:dk2>
        <a:srgbClr val="301B2E"/>
      </a:dk2>
      <a:lt2>
        <a:srgbClr val="F3F1F0"/>
      </a:lt2>
      <a:accent1>
        <a:srgbClr val="31AFC5"/>
      </a:accent1>
      <a:accent2>
        <a:srgbClr val="256BC8"/>
      </a:accent2>
      <a:accent3>
        <a:srgbClr val="3639D9"/>
      </a:accent3>
      <a:accent4>
        <a:srgbClr val="6929C9"/>
      </a:accent4>
      <a:accent5>
        <a:srgbClr val="BC36D9"/>
      </a:accent5>
      <a:accent6>
        <a:srgbClr val="C825A1"/>
      </a:accent6>
      <a:hlink>
        <a:srgbClr val="BF533F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437</Words>
  <Application>Microsoft Office PowerPoint</Application>
  <PresentationFormat>Widescreen</PresentationFormat>
  <Paragraphs>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Avenir Next LT Pro</vt:lpstr>
      <vt:lpstr>Avenir Next LT Pro Light</vt:lpstr>
      <vt:lpstr>Georgia Pro Semibold</vt:lpstr>
      <vt:lpstr>RocaVTI</vt:lpstr>
      <vt:lpstr>Language Features</vt:lpstr>
      <vt:lpstr>SPELLING TEST WEEK 3</vt:lpstr>
      <vt:lpstr>What are language features?</vt:lpstr>
      <vt:lpstr>Alliteration</vt:lpstr>
      <vt:lpstr>Simile</vt:lpstr>
      <vt:lpstr>Metaphor</vt:lpstr>
      <vt:lpstr>Personification</vt:lpstr>
      <vt:lpstr>Emotive Language</vt:lpstr>
      <vt:lpstr>Evocative Language</vt:lpstr>
      <vt:lpstr>Hyperbole</vt:lpstr>
      <vt:lpstr>Irony</vt:lpstr>
      <vt:lpstr>Rhetorical Question</vt:lpstr>
      <vt:lpstr>Onomatopoeia</vt:lpstr>
      <vt:lpstr>Oxymoron</vt:lpstr>
      <vt:lpstr>PROMPT: Write a short story inspired by this quote “And he vanished into the sky…”</vt:lpstr>
      <vt:lpstr>Peer Marking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Features</dc:title>
  <dc:creator>CHRISTO Celestine [Harrisdale Senior High School]</dc:creator>
  <cp:lastModifiedBy>CHRISTO Celestine [Harrisdale Senior High School]</cp:lastModifiedBy>
  <cp:revision>6</cp:revision>
  <dcterms:created xsi:type="dcterms:W3CDTF">2024-09-11T03:27:24Z</dcterms:created>
  <dcterms:modified xsi:type="dcterms:W3CDTF">2026-02-12T05:06:08Z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ab51697-d8d5-4b00-af1f-cc3ba473113c_Enabled">
    <vt:lpwstr>true</vt:lpwstr>
  </property>
  <property fmtid="{D5CDD505-2E9C-101B-9397-08002B2CF9AE}" pid="3" name="MSIP_Label_1ab51697-d8d5-4b00-af1f-cc3ba473113c_SetDate">
    <vt:lpwstr>2026-02-12T04:15:18Z</vt:lpwstr>
  </property>
  <property fmtid="{D5CDD505-2E9C-101B-9397-08002B2CF9AE}" pid="4" name="MSIP_Label_1ab51697-d8d5-4b00-af1f-cc3ba473113c_Method">
    <vt:lpwstr>Standard</vt:lpwstr>
  </property>
  <property fmtid="{D5CDD505-2E9C-101B-9397-08002B2CF9AE}" pid="5" name="MSIP_Label_1ab51697-d8d5-4b00-af1f-cc3ba473113c_Name">
    <vt:lpwstr>OFFICIAL</vt:lpwstr>
  </property>
  <property fmtid="{D5CDD505-2E9C-101B-9397-08002B2CF9AE}" pid="6" name="MSIP_Label_1ab51697-d8d5-4b00-af1f-cc3ba473113c_SiteId">
    <vt:lpwstr>e08016f9-d1fd-4cbb-83b0-b76eb4361627</vt:lpwstr>
  </property>
  <property fmtid="{D5CDD505-2E9C-101B-9397-08002B2CF9AE}" pid="7" name="MSIP_Label_1ab51697-d8d5-4b00-af1f-cc3ba473113c_ActionId">
    <vt:lpwstr>2353cfd6-faf2-4508-9b8b-53382ee9cf94</vt:lpwstr>
  </property>
  <property fmtid="{D5CDD505-2E9C-101B-9397-08002B2CF9AE}" pid="8" name="MSIP_Label_1ab51697-d8d5-4b00-af1f-cc3ba473113c_ContentBits">
    <vt:lpwstr>1</vt:lpwstr>
  </property>
  <property fmtid="{D5CDD505-2E9C-101B-9397-08002B2CF9AE}" pid="9" name="MSIP_Label_1ab51697-d8d5-4b00-af1f-cc3ba473113c_Tag">
    <vt:lpwstr>10, 3, 0, 1</vt:lpwstr>
  </property>
  <property fmtid="{D5CDD505-2E9C-101B-9397-08002B2CF9AE}" pid="10" name="ClassificationContentMarkingHeaderLocations">
    <vt:lpwstr>RocaVTI:9</vt:lpwstr>
  </property>
  <property fmtid="{D5CDD505-2E9C-101B-9397-08002B2CF9AE}" pid="11" name="ClassificationContentMarkingHeaderText">
    <vt:lpwstr>OFFICIAL</vt:lpwstr>
  </property>
</Properties>
</file>